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62" r:id="rId5"/>
    <p:sldId id="259" r:id="rId6"/>
    <p:sldId id="264" r:id="rId7"/>
    <p:sldId id="261" r:id="rId8"/>
    <p:sldId id="265" r:id="rId9"/>
    <p:sldId id="266" r:id="rId10"/>
    <p:sldId id="267" r:id="rId11"/>
    <p:sldId id="260" r:id="rId12"/>
    <p:sldId id="258" r:id="rId13"/>
    <p:sldId id="271" r:id="rId14"/>
    <p:sldId id="268" r:id="rId15"/>
    <p:sldId id="269" r:id="rId16"/>
    <p:sldId id="270" r:id="rId17"/>
    <p:sldId id="276"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138466-6EBC-435D-8B60-8DBF42BE7224}"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374438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138466-6EBC-435D-8B60-8DBF42BE7224}"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65373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138466-6EBC-435D-8B60-8DBF42BE7224}"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221758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138466-6EBC-435D-8B60-8DBF42BE7224}"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232642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138466-6EBC-435D-8B60-8DBF42BE7224}"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8945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138466-6EBC-435D-8B60-8DBF42BE7224}"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219221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138466-6EBC-435D-8B60-8DBF42BE7224}"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25043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138466-6EBC-435D-8B60-8DBF42BE7224}"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2067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38466-6EBC-435D-8B60-8DBF42BE7224}"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85540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138466-6EBC-435D-8B60-8DBF42BE7224}"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78825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138466-6EBC-435D-8B60-8DBF42BE7224}"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44F95-763F-43A1-ACAF-30CD790FDD53}" type="slidenum">
              <a:rPr lang="en-GB" smtClean="0"/>
              <a:t>‹#›</a:t>
            </a:fld>
            <a:endParaRPr lang="en-GB"/>
          </a:p>
        </p:txBody>
      </p:sp>
    </p:spTree>
    <p:extLst>
      <p:ext uri="{BB962C8B-B14F-4D97-AF65-F5344CB8AC3E}">
        <p14:creationId xmlns:p14="http://schemas.microsoft.com/office/powerpoint/2010/main" val="213932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38466-6EBC-435D-8B60-8DBF42BE7224}" type="datetimeFigureOut">
              <a:rPr lang="en-GB" smtClean="0"/>
              <a:t>30/11/2021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44F95-763F-43A1-ACAF-30CD790FDD53}" type="slidenum">
              <a:rPr lang="en-GB" smtClean="0"/>
              <a:t>‹#›</a:t>
            </a:fld>
            <a:endParaRPr lang="en-GB"/>
          </a:p>
        </p:txBody>
      </p:sp>
    </p:spTree>
    <p:extLst>
      <p:ext uri="{BB962C8B-B14F-4D97-AF65-F5344CB8AC3E}">
        <p14:creationId xmlns:p14="http://schemas.microsoft.com/office/powerpoint/2010/main" val="349233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phonicsplay.co.uk/" TargetMode="External"/><Relationship Id="rId3" Type="http://schemas.openxmlformats.org/officeDocument/2006/relationships/hyperlink" Target="https://phonicsfamilycom.wordpress.com/" TargetMode="External"/><Relationship Id="rId7" Type="http://schemas.openxmlformats.org/officeDocument/2006/relationships/hyperlink" Target="http://www.letters-and-sounds.com/" TargetMode="External"/><Relationship Id="rId2" Type="http://schemas.openxmlformats.org/officeDocument/2006/relationships/hyperlink" Target="https://www.ruthmiskin.com/en/programmes/phonics/" TargetMode="External"/><Relationship Id="rId1" Type="http://schemas.openxmlformats.org/officeDocument/2006/relationships/slideLayout" Target="../slideLayouts/slideLayout1.xml"/><Relationship Id="rId6" Type="http://schemas.openxmlformats.org/officeDocument/2006/relationships/hyperlink" Target="http://www.ictgames.com/literacy" TargetMode="External"/><Relationship Id="rId11" Type="http://schemas.openxmlformats.org/officeDocument/2006/relationships/image" Target="../media/image2.png"/><Relationship Id="rId5" Type="http://schemas.openxmlformats.org/officeDocument/2006/relationships/hyperlink" Target="https://www.topmarks.co.uk/Search.aspx?q=phonics" TargetMode="External"/><Relationship Id="rId10" Type="http://schemas.openxmlformats.org/officeDocument/2006/relationships/hyperlink" Target="https://www.teachyourmonstertoread.com/" TargetMode="External"/><Relationship Id="rId4" Type="http://schemas.openxmlformats.org/officeDocument/2006/relationships/hyperlink" Target="https://www.bbc.co.uk/bitesize/subjects/zgkw2hv" TargetMode="External"/><Relationship Id="rId9" Type="http://schemas.openxmlformats.org/officeDocument/2006/relationships/hyperlink" Target="https://www.phonicsbloom.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9480" y="611578"/>
            <a:ext cx="5194567" cy="1644735"/>
          </a:xfrm>
          <a:prstGeom prst="rect">
            <a:avLst/>
          </a:prstGeom>
        </p:spPr>
      </p:pic>
      <p:sp>
        <p:nvSpPr>
          <p:cNvPr id="4" name="Rounded Rectangle 3"/>
          <p:cNvSpPr/>
          <p:nvPr/>
        </p:nvSpPr>
        <p:spPr>
          <a:xfrm>
            <a:off x="909782" y="3297381"/>
            <a:ext cx="10353962" cy="2625716"/>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sz="2000" dirty="0">
              <a:latin typeface="Twinkl" pitchFamily="50" charset="0"/>
            </a:endParaRPr>
          </a:p>
          <a:p>
            <a:pPr algn="ctr"/>
            <a:r>
              <a:rPr lang="en-GB" sz="2000" dirty="0" smtClean="0">
                <a:latin typeface="Twinkl" pitchFamily="50" charset="0"/>
              </a:rPr>
              <a:t>Aims of this video</a:t>
            </a:r>
          </a:p>
          <a:p>
            <a:pPr algn="ctr"/>
            <a:endParaRPr lang="en-GB" sz="2000" dirty="0" smtClean="0">
              <a:latin typeface="Twinkl" pitchFamily="50" charset="0"/>
            </a:endParaRPr>
          </a:p>
          <a:p>
            <a:pPr marL="285750" indent="-285750" algn="ctr">
              <a:buFont typeface="Wingdings" panose="05000000000000000000" pitchFamily="2" charset="2"/>
              <a:buChar char="ü"/>
            </a:pPr>
            <a:r>
              <a:rPr lang="en-GB" sz="2000" dirty="0" smtClean="0">
                <a:latin typeface="Twinkl" pitchFamily="50" charset="0"/>
              </a:rPr>
              <a:t>To share with you how phonics is taught in the Reception year at our school. </a:t>
            </a:r>
          </a:p>
          <a:p>
            <a:pPr marL="285750" indent="-285750" algn="ctr">
              <a:buFont typeface="Wingdings" panose="05000000000000000000" pitchFamily="2" charset="2"/>
              <a:buChar char="ü"/>
            </a:pPr>
            <a:r>
              <a:rPr lang="en-GB" sz="2000" dirty="0" smtClean="0">
                <a:latin typeface="Twinkl" pitchFamily="50" charset="0"/>
              </a:rPr>
              <a:t>To suggest ways that you may support your child at home. </a:t>
            </a:r>
          </a:p>
          <a:p>
            <a:pPr marL="285750" indent="-285750" algn="ctr">
              <a:buFont typeface="Wingdings" panose="05000000000000000000" pitchFamily="2" charset="2"/>
              <a:buChar char="ü"/>
            </a:pPr>
            <a:r>
              <a:rPr lang="en-GB" sz="2000" dirty="0" smtClean="0">
                <a:latin typeface="Twinkl" pitchFamily="50" charset="0"/>
              </a:rPr>
              <a:t>To share resources, practical tips and websites. </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a:p>
            <a:pPr algn="ctr"/>
            <a:endParaRPr lang="en-GB" dirty="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pic>
        <p:nvPicPr>
          <p:cNvPr id="5"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02" y="188640"/>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4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312757" y="225208"/>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Why is pronunciation important?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3" name="Rectangle 2"/>
          <p:cNvSpPr/>
          <p:nvPr/>
        </p:nvSpPr>
        <p:spPr>
          <a:xfrm>
            <a:off x="1951935" y="1495903"/>
            <a:ext cx="8168708" cy="3970318"/>
          </a:xfrm>
          <a:prstGeom prst="rect">
            <a:avLst/>
          </a:prstGeom>
        </p:spPr>
        <p:txBody>
          <a:bodyPr wrap="square">
            <a:spAutoFit/>
          </a:bodyPr>
          <a:lstStyle/>
          <a:p>
            <a:pPr>
              <a:defRPr/>
            </a:pPr>
            <a:r>
              <a:rPr lang="en-GB" sz="2800" dirty="0">
                <a:latin typeface="Twinkl" pitchFamily="50" charset="0"/>
              </a:rPr>
              <a:t>Careful pronunciation of sounds is </a:t>
            </a:r>
            <a:r>
              <a:rPr lang="en-GB" sz="2800" i="1" dirty="0">
                <a:latin typeface="Twinkl" pitchFamily="50" charset="0"/>
              </a:rPr>
              <a:t>very</a:t>
            </a:r>
            <a:r>
              <a:rPr lang="en-GB" sz="2800" dirty="0">
                <a:latin typeface="Twinkl" pitchFamily="50" charset="0"/>
              </a:rPr>
              <a:t> important to ensure </a:t>
            </a:r>
            <a:r>
              <a:rPr lang="en-GB" sz="2800" dirty="0" smtClean="0">
                <a:latin typeface="Twinkl" pitchFamily="50" charset="0"/>
              </a:rPr>
              <a:t>that we </a:t>
            </a:r>
            <a:r>
              <a:rPr lang="en-GB" sz="2800" dirty="0">
                <a:latin typeface="Twinkl" pitchFamily="50" charset="0"/>
              </a:rPr>
              <a:t>are good language models to children.</a:t>
            </a:r>
          </a:p>
          <a:p>
            <a:pPr>
              <a:defRPr/>
            </a:pPr>
            <a:endParaRPr lang="en-GB" sz="2800" dirty="0">
              <a:latin typeface="Twinkl" pitchFamily="50" charset="0"/>
            </a:endParaRPr>
          </a:p>
          <a:p>
            <a:pPr>
              <a:defRPr/>
            </a:pPr>
            <a:r>
              <a:rPr lang="en-GB" sz="2800" dirty="0">
                <a:latin typeface="Twinkl" pitchFamily="50" charset="0"/>
              </a:rPr>
              <a:t>Sounds should be pronounced softly and in a clipped, short manner. Not with a </a:t>
            </a:r>
            <a:r>
              <a:rPr lang="en-GB" sz="2800" dirty="0" smtClean="0">
                <a:latin typeface="Twinkl" pitchFamily="50" charset="0"/>
              </a:rPr>
              <a:t>‘</a:t>
            </a:r>
            <a:r>
              <a:rPr lang="en-GB" sz="2800" dirty="0" err="1" smtClean="0">
                <a:latin typeface="Twinkl" pitchFamily="50" charset="0"/>
              </a:rPr>
              <a:t>uhhh</a:t>
            </a:r>
            <a:r>
              <a:rPr lang="en-GB" sz="2800" dirty="0" smtClean="0">
                <a:latin typeface="Twinkl" pitchFamily="50" charset="0"/>
              </a:rPr>
              <a:t>’ sound. E.g.</a:t>
            </a:r>
          </a:p>
          <a:p>
            <a:pPr>
              <a:defRPr/>
            </a:pPr>
            <a:endParaRPr lang="en-GB" sz="2800" dirty="0">
              <a:latin typeface="Twinkl" pitchFamily="50" charset="0"/>
            </a:endParaRPr>
          </a:p>
          <a:p>
            <a:pPr>
              <a:defRPr/>
            </a:pPr>
            <a:r>
              <a:rPr lang="en-GB" sz="2800" dirty="0" err="1" smtClean="0">
                <a:latin typeface="Twinkl" pitchFamily="50" charset="0"/>
              </a:rPr>
              <a:t>Cuh</a:t>
            </a:r>
            <a:r>
              <a:rPr lang="en-GB" sz="2800" dirty="0" smtClean="0">
                <a:latin typeface="Twinkl" pitchFamily="50" charset="0"/>
              </a:rPr>
              <a:t> </a:t>
            </a:r>
            <a:r>
              <a:rPr lang="en-GB" sz="2800" dirty="0" err="1" smtClean="0">
                <a:latin typeface="Twinkl" pitchFamily="50" charset="0"/>
              </a:rPr>
              <a:t>aaa</a:t>
            </a:r>
            <a:r>
              <a:rPr lang="en-GB" sz="2800" dirty="0" smtClean="0">
                <a:latin typeface="Twinkl" pitchFamily="50" charset="0"/>
              </a:rPr>
              <a:t> </a:t>
            </a:r>
            <a:r>
              <a:rPr lang="en-GB" sz="2800" dirty="0" err="1" smtClean="0">
                <a:latin typeface="Twinkl" pitchFamily="50" charset="0"/>
              </a:rPr>
              <a:t>tuh</a:t>
            </a:r>
            <a:r>
              <a:rPr lang="en-GB" sz="2800" dirty="0" smtClean="0">
                <a:latin typeface="Twinkl" pitchFamily="50" charset="0"/>
              </a:rPr>
              <a:t>    - C-a-t</a:t>
            </a:r>
          </a:p>
        </p:txBody>
      </p:sp>
      <p:pic>
        <p:nvPicPr>
          <p:cNvPr id="4" name="Picture 2" descr="Image result for ca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548" y="4630165"/>
            <a:ext cx="2350260" cy="1672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ro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2757" y="5466221"/>
            <a:ext cx="661352" cy="661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le:Green tick pointed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103" y="5476443"/>
            <a:ext cx="675698" cy="67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4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091083" y="280626"/>
            <a:ext cx="9352771"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does a daily lesson look like in Reception ?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3"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2974" y="1005819"/>
            <a:ext cx="10369899" cy="5386090"/>
          </a:xfrm>
          <a:prstGeom prst="rect">
            <a:avLst/>
          </a:prstGeom>
        </p:spPr>
        <p:txBody>
          <a:bodyPr wrap="square">
            <a:spAutoFit/>
          </a:bodyPr>
          <a:lstStyle/>
          <a:p>
            <a:r>
              <a:rPr lang="en-GB" sz="1600" b="1" dirty="0" smtClean="0">
                <a:latin typeface="Twinkl" pitchFamily="2" charset="0"/>
              </a:rPr>
              <a:t>Revisit </a:t>
            </a:r>
            <a:r>
              <a:rPr lang="en-GB" sz="1600" dirty="0" smtClean="0">
                <a:latin typeface="Twinkl" pitchFamily="2" charset="0"/>
              </a:rPr>
              <a:t>– We go through the flashcards of sounds we have already learnt, developing quick recall of the sounds.</a:t>
            </a:r>
          </a:p>
          <a:p>
            <a:endParaRPr lang="en-GB" sz="800" dirty="0" smtClean="0">
              <a:latin typeface="Twinkl" pitchFamily="2" charset="0"/>
            </a:endParaRPr>
          </a:p>
          <a:p>
            <a:r>
              <a:rPr lang="en-GB" sz="1600" b="1" dirty="0" smtClean="0">
                <a:latin typeface="Twinkl" pitchFamily="2" charset="0"/>
              </a:rPr>
              <a:t>Focus sound </a:t>
            </a:r>
            <a:r>
              <a:rPr lang="en-GB" sz="1600" dirty="0" smtClean="0">
                <a:latin typeface="Twinkl" pitchFamily="2" charset="0"/>
              </a:rPr>
              <a:t>– Then we look at the focus sound of the lesson.  We think of words beginning with that sound.  We spot the grapheme amongst the other flashcards.</a:t>
            </a:r>
          </a:p>
          <a:p>
            <a:endParaRPr lang="en-GB" sz="1600" dirty="0">
              <a:latin typeface="Twinkl" pitchFamily="2" charset="0"/>
            </a:endParaRPr>
          </a:p>
          <a:p>
            <a:r>
              <a:rPr lang="en-GB" sz="1600" b="1" dirty="0" smtClean="0">
                <a:latin typeface="Twinkl" pitchFamily="2" charset="0"/>
              </a:rPr>
              <a:t>Handwriting</a:t>
            </a:r>
            <a:r>
              <a:rPr lang="en-GB" sz="1600" dirty="0" smtClean="0">
                <a:latin typeface="Twinkl" pitchFamily="2" charset="0"/>
              </a:rPr>
              <a:t> – We then practice our handwriting, forming the lower case letter of the focus sound.  We also practice  writing the graphemes for 3 or 4 other sounds too.</a:t>
            </a:r>
          </a:p>
          <a:p>
            <a:endParaRPr lang="en-GB" sz="1600" dirty="0">
              <a:latin typeface="Twinkl" pitchFamily="2" charset="0"/>
            </a:endParaRPr>
          </a:p>
          <a:p>
            <a:r>
              <a:rPr lang="en-GB" sz="1600" b="1" dirty="0" smtClean="0">
                <a:latin typeface="Twinkl" pitchFamily="2" charset="0"/>
              </a:rPr>
              <a:t>Fred Talk  </a:t>
            </a:r>
            <a:r>
              <a:rPr lang="en-GB" sz="1600" dirty="0" smtClean="0">
                <a:latin typeface="Twinkl" pitchFamily="2" charset="0"/>
              </a:rPr>
              <a:t>- Fred is a frog who can only sound out words, he can’t blend and he needs the children to help him blend the words.  Fred/adult will sound out words containing the focus sound e.g. the ng sound -  s-</a:t>
            </a:r>
            <a:r>
              <a:rPr lang="en-GB" sz="1600" dirty="0" err="1" smtClean="0">
                <a:latin typeface="Twinkl" pitchFamily="2" charset="0"/>
              </a:rPr>
              <a:t>i</a:t>
            </a:r>
            <a:r>
              <a:rPr lang="en-GB" sz="1600" dirty="0" smtClean="0">
                <a:latin typeface="Twinkl" pitchFamily="2" charset="0"/>
              </a:rPr>
              <a:t>-ng, w-</a:t>
            </a:r>
            <a:r>
              <a:rPr lang="en-GB" sz="1600" dirty="0" err="1" smtClean="0">
                <a:latin typeface="Twinkl" pitchFamily="2" charset="0"/>
              </a:rPr>
              <a:t>i</a:t>
            </a:r>
            <a:r>
              <a:rPr lang="en-GB" sz="1600" dirty="0" smtClean="0">
                <a:latin typeface="Twinkl" pitchFamily="2" charset="0"/>
              </a:rPr>
              <a:t>-ng, b-a-ng.  Children will then blend these sounds into words.</a:t>
            </a:r>
          </a:p>
          <a:p>
            <a:endParaRPr lang="en-GB" sz="1600" dirty="0" smtClean="0">
              <a:latin typeface="Twinkl" pitchFamily="2" charset="0"/>
            </a:endParaRPr>
          </a:p>
          <a:p>
            <a:r>
              <a:rPr lang="en-GB" sz="1600" b="1" dirty="0" smtClean="0">
                <a:latin typeface="Twinkl" pitchFamily="2" charset="0"/>
              </a:rPr>
              <a:t>Speedy Read </a:t>
            </a:r>
            <a:r>
              <a:rPr lang="en-GB" sz="1600" dirty="0" smtClean="0">
                <a:latin typeface="Twinkl" pitchFamily="2" charset="0"/>
              </a:rPr>
              <a:t>– We then read a set of words containing the sounds we already know.  We begin with sounding these words out and blending, then over the week as we become more confident we begin to sight read these words.</a:t>
            </a:r>
          </a:p>
          <a:p>
            <a:endParaRPr lang="en-GB" sz="1600" dirty="0">
              <a:latin typeface="Twinkl" pitchFamily="2" charset="0"/>
            </a:endParaRPr>
          </a:p>
          <a:p>
            <a:r>
              <a:rPr lang="en-GB" sz="1600" b="1" dirty="0" smtClean="0">
                <a:latin typeface="Twinkl" pitchFamily="2" charset="0"/>
              </a:rPr>
              <a:t>Write </a:t>
            </a:r>
            <a:r>
              <a:rPr lang="en-GB" sz="1600" dirty="0" smtClean="0">
                <a:latin typeface="Twinkl" pitchFamily="2" charset="0"/>
              </a:rPr>
              <a:t>– We then </a:t>
            </a:r>
            <a:r>
              <a:rPr lang="en-GB" sz="1600" dirty="0" smtClean="0">
                <a:latin typeface="Twinkl" pitchFamily="2" charset="0"/>
              </a:rPr>
              <a:t>make the words using magnets.  We </a:t>
            </a:r>
            <a:r>
              <a:rPr lang="en-GB" sz="1600" dirty="0" smtClean="0">
                <a:latin typeface="Twinkl" pitchFamily="2" charset="0"/>
              </a:rPr>
              <a:t>‘Fred Talk’ the word, pointing to the fingers on our hand as we say each sound – this helps us identify all the sounds.  We </a:t>
            </a:r>
            <a:r>
              <a:rPr lang="en-GB" sz="1600" dirty="0" smtClean="0">
                <a:latin typeface="Twinkl" pitchFamily="2" charset="0"/>
              </a:rPr>
              <a:t>then make the words and </a:t>
            </a:r>
            <a:r>
              <a:rPr lang="en-GB" sz="1600" dirty="0" smtClean="0">
                <a:latin typeface="Twinkl" pitchFamily="2" charset="0"/>
              </a:rPr>
              <a:t>write the words.</a:t>
            </a:r>
          </a:p>
          <a:p>
            <a:endParaRPr lang="en-GB" sz="1600" dirty="0">
              <a:latin typeface="Twinkl" pitchFamily="2" charset="0"/>
            </a:endParaRPr>
          </a:p>
          <a:p>
            <a:endParaRPr lang="en-GB" sz="1600" dirty="0" smtClean="0">
              <a:latin typeface="Twinkl" pitchFamily="2" charset="0"/>
            </a:endParaRPr>
          </a:p>
          <a:p>
            <a:r>
              <a:rPr lang="en-GB" sz="1600" dirty="0" smtClean="0">
                <a:latin typeface="Twinkl" pitchFamily="2" charset="0"/>
              </a:rPr>
              <a:t>In Reception we also have activities and games out in our classroom for children to practice their phonics skills independently.</a:t>
            </a:r>
          </a:p>
        </p:txBody>
      </p:sp>
      <p:pic>
        <p:nvPicPr>
          <p:cNvPr id="8" name="Picture 7"/>
          <p:cNvPicPr>
            <a:picLocks noChangeAspect="1"/>
          </p:cNvPicPr>
          <p:nvPr/>
        </p:nvPicPr>
        <p:blipFill>
          <a:blip r:embed="rId3"/>
          <a:stretch>
            <a:fillRect/>
          </a:stretch>
        </p:blipFill>
        <p:spPr>
          <a:xfrm>
            <a:off x="10864333" y="3437146"/>
            <a:ext cx="1159041" cy="626922"/>
          </a:xfrm>
          <a:prstGeom prst="rect">
            <a:avLst/>
          </a:prstGeom>
        </p:spPr>
      </p:pic>
    </p:spTree>
    <p:extLst>
      <p:ext uri="{BB962C8B-B14F-4D97-AF65-F5344CB8AC3E}">
        <p14:creationId xmlns:p14="http://schemas.microsoft.com/office/powerpoint/2010/main" val="15307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639" y="1513542"/>
            <a:ext cx="4431964" cy="2334533"/>
          </a:xfrm>
          <a:prstGeom prst="rect">
            <a:avLst/>
          </a:prstGeom>
        </p:spPr>
      </p:pic>
      <p:pic>
        <p:nvPicPr>
          <p:cNvPr id="4" name="Picture 3"/>
          <p:cNvPicPr>
            <a:picLocks noChangeAspect="1"/>
          </p:cNvPicPr>
          <p:nvPr/>
        </p:nvPicPr>
        <p:blipFill>
          <a:blip r:embed="rId3"/>
          <a:stretch>
            <a:fillRect/>
          </a:stretch>
        </p:blipFill>
        <p:spPr>
          <a:xfrm>
            <a:off x="6903790" y="1619110"/>
            <a:ext cx="3981655" cy="2228965"/>
          </a:xfrm>
          <a:prstGeom prst="rect">
            <a:avLst/>
          </a:prstGeom>
        </p:spPr>
      </p:pic>
      <p:sp>
        <p:nvSpPr>
          <p:cNvPr id="5" name="Rectangle 4"/>
          <p:cNvSpPr/>
          <p:nvPr/>
        </p:nvSpPr>
        <p:spPr>
          <a:xfrm>
            <a:off x="2294284" y="206735"/>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Alien Words and Tricky Words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6" name="Rectangle 5"/>
          <p:cNvSpPr/>
          <p:nvPr/>
        </p:nvSpPr>
        <p:spPr>
          <a:xfrm>
            <a:off x="765593" y="4209950"/>
            <a:ext cx="4352010" cy="1938992"/>
          </a:xfrm>
          <a:prstGeom prst="rect">
            <a:avLst/>
          </a:prstGeom>
        </p:spPr>
        <p:txBody>
          <a:bodyPr wrap="square">
            <a:spAutoFit/>
          </a:bodyPr>
          <a:lstStyle/>
          <a:p>
            <a:r>
              <a:rPr lang="en-GB" sz="2000" dirty="0" smtClean="0">
                <a:latin typeface="Twinkl" pitchFamily="50" charset="0"/>
              </a:rPr>
              <a:t>We practice reading ‘alien’ or ‘nonsense’ words as part of our phonics lesson.</a:t>
            </a:r>
          </a:p>
          <a:p>
            <a:r>
              <a:rPr lang="en-GB" sz="2000" dirty="0" smtClean="0">
                <a:latin typeface="Twinkl" pitchFamily="50" charset="0"/>
              </a:rPr>
              <a:t>These words give children practise at applying their phonics skills out of context.</a:t>
            </a:r>
            <a:endParaRPr lang="en-GB" sz="2000" dirty="0"/>
          </a:p>
        </p:txBody>
      </p:sp>
      <p:sp>
        <p:nvSpPr>
          <p:cNvPr id="7" name="Rectangle 6"/>
          <p:cNvSpPr/>
          <p:nvPr/>
        </p:nvSpPr>
        <p:spPr>
          <a:xfrm>
            <a:off x="6718612" y="4209950"/>
            <a:ext cx="4352010" cy="2246769"/>
          </a:xfrm>
          <a:prstGeom prst="rect">
            <a:avLst/>
          </a:prstGeom>
        </p:spPr>
        <p:txBody>
          <a:bodyPr wrap="square">
            <a:spAutoFit/>
          </a:bodyPr>
          <a:lstStyle/>
          <a:p>
            <a:r>
              <a:rPr lang="en-GB" sz="2000" dirty="0" smtClean="0">
                <a:latin typeface="Twinkl" pitchFamily="50" charset="0"/>
              </a:rPr>
              <a:t>There are some words which are not decodable by sounding out.  We refer to these as </a:t>
            </a:r>
            <a:r>
              <a:rPr lang="en-GB" sz="2000" dirty="0" smtClean="0">
                <a:solidFill>
                  <a:srgbClr val="FF0000"/>
                </a:solidFill>
                <a:latin typeface="Twinkl" pitchFamily="50" charset="0"/>
              </a:rPr>
              <a:t>red</a:t>
            </a:r>
            <a:r>
              <a:rPr lang="en-GB" sz="2000" dirty="0" smtClean="0">
                <a:latin typeface="Twinkl" pitchFamily="50" charset="0"/>
              </a:rPr>
              <a:t> words or tricky words.  We teach these children to sight read these words as a whole word, discussing the part of the word which is ‘tricky’.</a:t>
            </a:r>
            <a:endParaRPr lang="en-GB" sz="2000" dirty="0"/>
          </a:p>
        </p:txBody>
      </p:sp>
      <p:pic>
        <p:nvPicPr>
          <p:cNvPr id="8"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248102" y="326808"/>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High Frequency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ords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3"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2312" y="1261650"/>
            <a:ext cx="9699652" cy="4062651"/>
          </a:xfrm>
          <a:prstGeom prst="rect">
            <a:avLst/>
          </a:prstGeom>
        </p:spPr>
        <p:txBody>
          <a:bodyPr wrap="square">
            <a:spAutoFit/>
          </a:bodyPr>
          <a:lstStyle/>
          <a:p>
            <a:pPr>
              <a:defRPr/>
            </a:pPr>
            <a:r>
              <a:rPr lang="en-GB" sz="2000" b="1" dirty="0" smtClean="0">
                <a:latin typeface="Twinkl" pitchFamily="50" charset="0"/>
              </a:rPr>
              <a:t>High frequency words (keywords) are words that we use regularly when we speak, read and write. These words can be sounded out phonetically. There are several ways that we learn these……. </a:t>
            </a:r>
          </a:p>
          <a:p>
            <a:pPr>
              <a:defRPr/>
            </a:pPr>
            <a:endParaRPr lang="en-GB" sz="2000" dirty="0" smtClean="0">
              <a:latin typeface="Twinkl" pitchFamily="50" charset="0"/>
            </a:endParaRPr>
          </a:p>
          <a:p>
            <a:pPr marL="285750" indent="-285750">
              <a:buFont typeface="Arial" panose="020B0604020202020204" pitchFamily="34" charset="0"/>
              <a:buChar char="•"/>
              <a:defRPr/>
            </a:pPr>
            <a:r>
              <a:rPr lang="en-GB" sz="2000" dirty="0" smtClean="0">
                <a:latin typeface="Twinkl" pitchFamily="50" charset="0"/>
              </a:rPr>
              <a:t>Write </a:t>
            </a:r>
            <a:r>
              <a:rPr lang="en-GB" sz="2000" dirty="0">
                <a:latin typeface="Twinkl" pitchFamily="50" charset="0"/>
              </a:rPr>
              <a:t>the word on paper, cut out each letter and put the word back together.</a:t>
            </a:r>
          </a:p>
          <a:p>
            <a:pPr marL="285750" indent="-285750">
              <a:buFont typeface="Arial" panose="020B0604020202020204" pitchFamily="34" charset="0"/>
              <a:buChar char="•"/>
              <a:defRPr/>
            </a:pPr>
            <a:r>
              <a:rPr lang="en-GB" sz="2000" dirty="0">
                <a:latin typeface="Twinkl" pitchFamily="50" charset="0"/>
              </a:rPr>
              <a:t>Write the word three times.  Trace over it in different colours.</a:t>
            </a:r>
          </a:p>
          <a:p>
            <a:pPr marL="285750" indent="-285750">
              <a:buFont typeface="Arial" panose="020B0604020202020204" pitchFamily="34" charset="0"/>
              <a:buChar char="•"/>
              <a:defRPr/>
            </a:pPr>
            <a:r>
              <a:rPr lang="en-GB" sz="2000" dirty="0">
                <a:latin typeface="Twinkl" pitchFamily="50" charset="0"/>
              </a:rPr>
              <a:t>Look, say, cover, visualise, write, check.</a:t>
            </a:r>
          </a:p>
          <a:p>
            <a:pPr marL="285750" indent="-285750">
              <a:buFont typeface="Arial" panose="020B0604020202020204" pitchFamily="34" charset="0"/>
              <a:buChar char="•"/>
              <a:defRPr/>
            </a:pPr>
            <a:r>
              <a:rPr lang="en-GB" sz="2000" dirty="0">
                <a:latin typeface="Twinkl" pitchFamily="50" charset="0"/>
              </a:rPr>
              <a:t>Play bingo with the words.</a:t>
            </a:r>
          </a:p>
          <a:p>
            <a:pPr marL="285750" indent="-285750">
              <a:buFont typeface="Arial" panose="020B0604020202020204" pitchFamily="34" charset="0"/>
              <a:buChar char="•"/>
              <a:defRPr/>
            </a:pPr>
            <a:r>
              <a:rPr lang="en-GB" sz="2000" dirty="0" smtClean="0">
                <a:latin typeface="Twinkl" pitchFamily="50" charset="0"/>
              </a:rPr>
              <a:t>Write </a:t>
            </a:r>
            <a:r>
              <a:rPr lang="en-GB" sz="2000" dirty="0">
                <a:latin typeface="Twinkl" pitchFamily="50" charset="0"/>
              </a:rPr>
              <a:t>the word in a nonsense sentence.</a:t>
            </a:r>
          </a:p>
          <a:p>
            <a:pPr marL="285750" indent="-285750">
              <a:buFont typeface="Arial" panose="020B0604020202020204" pitchFamily="34" charset="0"/>
              <a:buChar char="•"/>
              <a:defRPr/>
            </a:pPr>
            <a:r>
              <a:rPr lang="en-GB" sz="2000" dirty="0">
                <a:latin typeface="Twinkl" pitchFamily="50" charset="0"/>
              </a:rPr>
              <a:t>Find words with similar patterns. e.g. the, them, they</a:t>
            </a:r>
          </a:p>
          <a:p>
            <a:pPr marL="285750" indent="-285750">
              <a:buFont typeface="Arial" panose="020B0604020202020204" pitchFamily="34" charset="0"/>
              <a:buChar char="•"/>
              <a:defRPr/>
            </a:pPr>
            <a:r>
              <a:rPr lang="en-GB" sz="2000" dirty="0">
                <a:latin typeface="Twinkl" pitchFamily="50" charset="0"/>
              </a:rPr>
              <a:t>Write the word, draw around the shape of the word and cut out.</a:t>
            </a:r>
          </a:p>
          <a:p>
            <a:pPr marL="285750" indent="-285750">
              <a:buFont typeface="Arial" panose="020B0604020202020204" pitchFamily="34" charset="0"/>
              <a:buChar char="•"/>
              <a:defRPr/>
            </a:pPr>
            <a:r>
              <a:rPr lang="en-GB" sz="2000" dirty="0" smtClean="0">
                <a:latin typeface="Twinkl" pitchFamily="50" charset="0"/>
              </a:rPr>
              <a:t>Put </a:t>
            </a:r>
            <a:r>
              <a:rPr lang="en-GB" sz="2000" dirty="0">
                <a:latin typeface="Twinkl" pitchFamily="50" charset="0"/>
              </a:rPr>
              <a:t>words into alphabetical order</a:t>
            </a:r>
            <a:r>
              <a:rPr lang="en-GB" sz="2000" dirty="0" smtClean="0">
                <a:latin typeface="Twinkl" pitchFamily="50" charset="0"/>
              </a:rPr>
              <a:t>. </a:t>
            </a:r>
          </a:p>
          <a:p>
            <a:pPr>
              <a:defRPr/>
            </a:pPr>
            <a:endParaRPr lang="en-GB" dirty="0">
              <a:latin typeface="Twinkl" pitchFamily="50" charset="0"/>
            </a:endParaRPr>
          </a:p>
        </p:txBody>
      </p:sp>
    </p:spTree>
    <p:extLst>
      <p:ext uri="{BB962C8B-B14F-4D97-AF65-F5344CB8AC3E}">
        <p14:creationId xmlns:p14="http://schemas.microsoft.com/office/powerpoint/2010/main" val="97445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2294284" y="206735"/>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Reading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2" name="Rectangle 1"/>
          <p:cNvSpPr/>
          <p:nvPr/>
        </p:nvSpPr>
        <p:spPr>
          <a:xfrm>
            <a:off x="631882" y="1129206"/>
            <a:ext cx="10978228" cy="4801314"/>
          </a:xfrm>
          <a:prstGeom prst="rect">
            <a:avLst/>
          </a:prstGeom>
        </p:spPr>
        <p:txBody>
          <a:bodyPr wrap="square">
            <a:spAutoFit/>
          </a:bodyPr>
          <a:lstStyle/>
          <a:p>
            <a:r>
              <a:rPr lang="en-GB" dirty="0" smtClean="0">
                <a:latin typeface="Twinkl" pitchFamily="50" charset="0"/>
              </a:rPr>
              <a:t>The Read Write Inc. has a levelled reading scheme which complements the phonics programme.  Children are given books once they can read the words contained in that book – this promotes a feeling of success for children with their reading as they are able to decode the book straight away.  Children will read these books </a:t>
            </a:r>
            <a:r>
              <a:rPr lang="en-GB" b="1" dirty="0" smtClean="0">
                <a:latin typeface="Twinkl" pitchFamily="50" charset="0"/>
              </a:rPr>
              <a:t>several times </a:t>
            </a:r>
            <a:r>
              <a:rPr lang="en-GB" dirty="0" smtClean="0">
                <a:latin typeface="Twinkl" pitchFamily="50" charset="0"/>
              </a:rPr>
              <a:t>in class; </a:t>
            </a:r>
            <a:r>
              <a:rPr lang="en-GB" b="1" dirty="0" smtClean="0">
                <a:latin typeface="Twinkl" pitchFamily="50" charset="0"/>
              </a:rPr>
              <a:t>repeated reading promotes fluency and greater understanding</a:t>
            </a:r>
            <a:r>
              <a:rPr lang="en-GB" dirty="0" smtClean="0">
                <a:latin typeface="Twinkl" pitchFamily="50" charset="0"/>
              </a:rPr>
              <a:t>.</a:t>
            </a:r>
          </a:p>
          <a:p>
            <a:endParaRPr lang="en-GB" dirty="0">
              <a:latin typeface="Twinkl" pitchFamily="50" charset="0"/>
            </a:endParaRPr>
          </a:p>
          <a:p>
            <a:r>
              <a:rPr lang="en-GB" b="1" dirty="0" err="1" smtClean="0">
                <a:solidFill>
                  <a:srgbClr val="FF0000"/>
                </a:solidFill>
                <a:latin typeface="Twinkl" pitchFamily="50" charset="0"/>
              </a:rPr>
              <a:t>Dittys</a:t>
            </a:r>
            <a:r>
              <a:rPr lang="en-GB" dirty="0" smtClean="0">
                <a:solidFill>
                  <a:srgbClr val="FF0000"/>
                </a:solidFill>
                <a:latin typeface="Twinkl" pitchFamily="50" charset="0"/>
              </a:rPr>
              <a:t> </a:t>
            </a:r>
            <a:r>
              <a:rPr lang="en-GB" dirty="0" smtClean="0">
                <a:latin typeface="Twinkl" pitchFamily="50" charset="0"/>
              </a:rPr>
              <a:t>– When children have learnt Set 1 sounds and are able to blend words; children are given </a:t>
            </a:r>
            <a:r>
              <a:rPr lang="en-GB" dirty="0" err="1" smtClean="0">
                <a:latin typeface="Twinkl" pitchFamily="50" charset="0"/>
              </a:rPr>
              <a:t>Dittys</a:t>
            </a:r>
            <a:r>
              <a:rPr lang="en-GB" dirty="0" smtClean="0">
                <a:latin typeface="Twinkl" pitchFamily="50" charset="0"/>
              </a:rPr>
              <a:t> to read, these are short phrases on a sheet, which tell a simple story.</a:t>
            </a:r>
          </a:p>
          <a:p>
            <a:endParaRPr lang="en-GB" dirty="0">
              <a:latin typeface="Twinkl" pitchFamily="50" charset="0"/>
            </a:endParaRPr>
          </a:p>
          <a:p>
            <a:r>
              <a:rPr lang="en-GB" b="1" dirty="0" smtClean="0">
                <a:solidFill>
                  <a:srgbClr val="FF0000"/>
                </a:solidFill>
                <a:latin typeface="Twinkl" pitchFamily="50" charset="0"/>
              </a:rPr>
              <a:t>Red Books </a:t>
            </a:r>
            <a:r>
              <a:rPr lang="en-GB" dirty="0" smtClean="0">
                <a:latin typeface="Twinkl" pitchFamily="50" charset="0"/>
              </a:rPr>
              <a:t>– Children progress onto Red Books – these are books which contain 3 </a:t>
            </a:r>
            <a:r>
              <a:rPr lang="en-GB" dirty="0" err="1" smtClean="0">
                <a:latin typeface="Twinkl" pitchFamily="50" charset="0"/>
              </a:rPr>
              <a:t>Dittys</a:t>
            </a:r>
            <a:r>
              <a:rPr lang="en-GB" dirty="0" smtClean="0">
                <a:latin typeface="Twinkl" pitchFamily="50" charset="0"/>
              </a:rPr>
              <a:t>.  There are some simple comprehension questions in them too.</a:t>
            </a:r>
          </a:p>
          <a:p>
            <a:endParaRPr lang="en-GB" dirty="0">
              <a:latin typeface="Twinkl" pitchFamily="50" charset="0"/>
            </a:endParaRPr>
          </a:p>
          <a:p>
            <a:r>
              <a:rPr lang="en-GB" b="1" dirty="0" smtClean="0">
                <a:solidFill>
                  <a:srgbClr val="00B050"/>
                </a:solidFill>
                <a:latin typeface="Twinkl" pitchFamily="50" charset="0"/>
              </a:rPr>
              <a:t>Green Books </a:t>
            </a:r>
            <a:r>
              <a:rPr lang="en-GB" dirty="0" smtClean="0">
                <a:latin typeface="Twinkl" pitchFamily="50" charset="0"/>
              </a:rPr>
              <a:t>– These are short stories based upon Set 1 sounds.  There is also a related book bag book which children take home to practice further.</a:t>
            </a:r>
          </a:p>
          <a:p>
            <a:endParaRPr lang="en-GB" dirty="0">
              <a:latin typeface="Twinkl" pitchFamily="50" charset="0"/>
            </a:endParaRPr>
          </a:p>
          <a:p>
            <a:r>
              <a:rPr lang="en-GB" dirty="0" smtClean="0">
                <a:latin typeface="Twinkl" pitchFamily="50" charset="0"/>
              </a:rPr>
              <a:t>There are 6 further stages which children will progress to during Reception and KS1 – </a:t>
            </a:r>
            <a:r>
              <a:rPr lang="en-GB" b="1" dirty="0" smtClean="0">
                <a:solidFill>
                  <a:srgbClr val="7030A0"/>
                </a:solidFill>
                <a:latin typeface="Twinkl" pitchFamily="50" charset="0"/>
              </a:rPr>
              <a:t>Purple</a:t>
            </a:r>
            <a:r>
              <a:rPr lang="en-GB" b="1" dirty="0" smtClean="0">
                <a:latin typeface="Twinkl" pitchFamily="50" charset="0"/>
              </a:rPr>
              <a:t>, </a:t>
            </a:r>
            <a:r>
              <a:rPr lang="en-GB" b="1" dirty="0" smtClean="0">
                <a:solidFill>
                  <a:srgbClr val="CC3399"/>
                </a:solidFill>
                <a:latin typeface="Twinkl" pitchFamily="50" charset="0"/>
              </a:rPr>
              <a:t>Pink, </a:t>
            </a:r>
            <a:r>
              <a:rPr lang="en-GB" b="1" dirty="0" smtClean="0">
                <a:solidFill>
                  <a:schemeClr val="accent2"/>
                </a:solidFill>
                <a:latin typeface="Twinkl" pitchFamily="50" charset="0"/>
              </a:rPr>
              <a:t>Orange</a:t>
            </a:r>
            <a:r>
              <a:rPr lang="en-GB" b="1" dirty="0" smtClean="0">
                <a:latin typeface="Twinkl" pitchFamily="50" charset="0"/>
              </a:rPr>
              <a:t>, </a:t>
            </a:r>
            <a:r>
              <a:rPr lang="en-GB" b="1" dirty="0" smtClean="0">
                <a:solidFill>
                  <a:schemeClr val="accent4">
                    <a:lumMod val="75000"/>
                  </a:schemeClr>
                </a:solidFill>
                <a:latin typeface="Twinkl" pitchFamily="50" charset="0"/>
              </a:rPr>
              <a:t>Yellow</a:t>
            </a:r>
            <a:r>
              <a:rPr lang="en-GB" b="1" dirty="0" smtClean="0">
                <a:latin typeface="Twinkl" pitchFamily="50" charset="0"/>
              </a:rPr>
              <a:t>, </a:t>
            </a:r>
            <a:r>
              <a:rPr lang="en-GB" b="1" dirty="0" smtClean="0">
                <a:solidFill>
                  <a:srgbClr val="0070C0"/>
                </a:solidFill>
                <a:latin typeface="Twinkl" pitchFamily="50" charset="0"/>
              </a:rPr>
              <a:t>Blue</a:t>
            </a:r>
            <a:r>
              <a:rPr lang="en-GB" b="1" dirty="0" smtClean="0">
                <a:latin typeface="Twinkl" pitchFamily="50" charset="0"/>
              </a:rPr>
              <a:t>, </a:t>
            </a:r>
            <a:r>
              <a:rPr lang="en-GB" b="1" dirty="0" smtClean="0">
                <a:solidFill>
                  <a:schemeClr val="bg2">
                    <a:lumMod val="50000"/>
                  </a:schemeClr>
                </a:solidFill>
                <a:latin typeface="Twinkl" pitchFamily="50" charset="0"/>
              </a:rPr>
              <a:t>Grey</a:t>
            </a:r>
          </a:p>
          <a:p>
            <a:endParaRPr lang="en-GB" dirty="0">
              <a:latin typeface="Twinkl" pitchFamily="50" charset="0"/>
            </a:endParaRPr>
          </a:p>
        </p:txBody>
      </p:sp>
      <p:pic>
        <p:nvPicPr>
          <p:cNvPr id="10"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2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42066" y="215972"/>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Age expectations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3" name="Rectangle 2"/>
          <p:cNvSpPr/>
          <p:nvPr/>
        </p:nvSpPr>
        <p:spPr>
          <a:xfrm>
            <a:off x="1164648" y="1272404"/>
            <a:ext cx="9863570" cy="4462760"/>
          </a:xfrm>
          <a:prstGeom prst="rect">
            <a:avLst/>
          </a:prstGeom>
        </p:spPr>
        <p:txBody>
          <a:bodyPr wrap="square">
            <a:spAutoFit/>
          </a:bodyPr>
          <a:lstStyle/>
          <a:p>
            <a:r>
              <a:rPr lang="en-GB" sz="2000" b="1" dirty="0" smtClean="0">
                <a:latin typeface="Twinkl" pitchFamily="50" charset="0"/>
              </a:rPr>
              <a:t>All children develop at different age and stages and therefore we ensure that progress is monitored in phonics session regularly. This is rough guide to where children should be each year group. </a:t>
            </a:r>
          </a:p>
          <a:p>
            <a:endParaRPr lang="en-GB" sz="2000" b="1" dirty="0" smtClean="0">
              <a:latin typeface="Twinkl" pitchFamily="50" charset="0"/>
            </a:endParaRPr>
          </a:p>
          <a:p>
            <a:pPr marL="171450" indent="-171450">
              <a:buFont typeface="Wingdings" panose="05000000000000000000" pitchFamily="2" charset="2"/>
              <a:buChar char="ü"/>
            </a:pPr>
            <a:endParaRPr lang="en-GB" sz="800" dirty="0" smtClean="0">
              <a:latin typeface="Twinkl" pitchFamily="50" charset="0"/>
            </a:endParaRPr>
          </a:p>
          <a:p>
            <a:pPr marL="285750" indent="-285750">
              <a:buFont typeface="Wingdings" panose="05000000000000000000" pitchFamily="2" charset="2"/>
              <a:buChar char="ü"/>
            </a:pPr>
            <a:r>
              <a:rPr lang="en-GB" dirty="0" smtClean="0">
                <a:latin typeface="Twinkl" pitchFamily="50" charset="0"/>
              </a:rPr>
              <a:t>By the end of reception children to have been taught and know at least one way of representing each phoneme.  Children will have learnt to blend sounds together to make words and segment them to help spell.</a:t>
            </a:r>
          </a:p>
          <a:p>
            <a:pPr marL="285750" indent="-285750">
              <a:buFont typeface="Wingdings" panose="05000000000000000000" pitchFamily="2" charset="2"/>
              <a:buChar char="ü"/>
            </a:pPr>
            <a:endParaRPr lang="en-GB" dirty="0" smtClean="0">
              <a:latin typeface="Twinkl" pitchFamily="50" charset="0"/>
            </a:endParaRPr>
          </a:p>
          <a:p>
            <a:pPr marL="171450" indent="-171450">
              <a:buFont typeface="Wingdings" panose="05000000000000000000" pitchFamily="2" charset="2"/>
              <a:buChar char="ü"/>
            </a:pPr>
            <a:endParaRPr lang="en-GB" sz="800" dirty="0" smtClean="0">
              <a:latin typeface="Twinkl" pitchFamily="50" charset="0"/>
            </a:endParaRPr>
          </a:p>
          <a:p>
            <a:pPr marL="285750" indent="-285750">
              <a:buFont typeface="Wingdings" panose="05000000000000000000" pitchFamily="2" charset="2"/>
              <a:buChar char="ü"/>
            </a:pPr>
            <a:r>
              <a:rPr lang="en-GB" dirty="0" smtClean="0">
                <a:latin typeface="Twinkl" pitchFamily="50" charset="0"/>
              </a:rPr>
              <a:t>By the end of year 1 children will have been taught and know alternative graphemes for each phoneme and different pronunciations of the same grapheme and use these to read and spell.</a:t>
            </a:r>
          </a:p>
          <a:p>
            <a:pPr marL="285750" indent="-285750">
              <a:buFont typeface="Wingdings" panose="05000000000000000000" pitchFamily="2" charset="2"/>
              <a:buChar char="ü"/>
            </a:pPr>
            <a:endParaRPr lang="en-GB" dirty="0" smtClean="0">
              <a:latin typeface="Twinkl" pitchFamily="50" charset="0"/>
            </a:endParaRPr>
          </a:p>
          <a:p>
            <a:pPr marL="171450" indent="-171450">
              <a:buFont typeface="Wingdings" panose="05000000000000000000" pitchFamily="2" charset="2"/>
              <a:buChar char="ü"/>
            </a:pPr>
            <a:endParaRPr lang="en-GB" sz="800" dirty="0" smtClean="0">
              <a:latin typeface="Twinkl" pitchFamily="50" charset="0"/>
            </a:endParaRPr>
          </a:p>
          <a:p>
            <a:pPr marL="285750" indent="-285750">
              <a:buFont typeface="Wingdings" panose="05000000000000000000" pitchFamily="2" charset="2"/>
              <a:buChar char="ü"/>
            </a:pPr>
            <a:r>
              <a:rPr lang="en-GB" dirty="0" smtClean="0">
                <a:latin typeface="Twinkl" pitchFamily="50" charset="0"/>
              </a:rPr>
              <a:t>By year 2 children are applying their phonic knowledge and recognising irregularities to spell more complex words and notice spelling patterns.</a:t>
            </a:r>
          </a:p>
        </p:txBody>
      </p:sp>
      <p:pic>
        <p:nvPicPr>
          <p:cNvPr id="4"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2066" y="215972"/>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How you can help at home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4" name="Rectangle 3"/>
          <p:cNvSpPr/>
          <p:nvPr/>
        </p:nvSpPr>
        <p:spPr>
          <a:xfrm>
            <a:off x="1201593" y="1050732"/>
            <a:ext cx="9863570" cy="4401205"/>
          </a:xfrm>
          <a:prstGeom prst="rect">
            <a:avLst/>
          </a:prstGeom>
        </p:spPr>
        <p:txBody>
          <a:bodyPr wrap="square">
            <a:spAutoFit/>
          </a:bodyPr>
          <a:lstStyle/>
          <a:p>
            <a:r>
              <a:rPr lang="en-GB" sz="2000" b="1" dirty="0" smtClean="0">
                <a:solidFill>
                  <a:srgbClr val="FF0000"/>
                </a:solidFill>
                <a:latin typeface="Twinkl" pitchFamily="50" charset="0"/>
              </a:rPr>
              <a:t>Phonics home learning </a:t>
            </a:r>
            <a:r>
              <a:rPr lang="en-GB" sz="2000" b="1" dirty="0" smtClean="0">
                <a:latin typeface="Twinkl" pitchFamily="50" charset="0"/>
              </a:rPr>
              <a:t>– a sheet has been sent home weekly, showing the sounds we have been focusing on and some words to blend.  There are some ideas on the back of the sheet on activities you can do to practice this.</a:t>
            </a:r>
            <a:endParaRPr lang="en-GB" sz="2000" b="1" dirty="0" smtClean="0">
              <a:latin typeface="Twinkl" pitchFamily="50" charset="0"/>
            </a:endParaRPr>
          </a:p>
          <a:p>
            <a:endParaRPr lang="en-GB" sz="2000" b="1" dirty="0">
              <a:latin typeface="Twinkl" pitchFamily="50" charset="0"/>
            </a:endParaRPr>
          </a:p>
          <a:p>
            <a:r>
              <a:rPr lang="en-GB" sz="2000" b="1" dirty="0" smtClean="0">
                <a:solidFill>
                  <a:srgbClr val="FF0000"/>
                </a:solidFill>
                <a:latin typeface="Twinkl" pitchFamily="50" charset="0"/>
              </a:rPr>
              <a:t>Fred Talk words </a:t>
            </a:r>
            <a:r>
              <a:rPr lang="en-GB" sz="2000" b="1" dirty="0" smtClean="0">
                <a:latin typeface="Twinkl" pitchFamily="50" charset="0"/>
              </a:rPr>
              <a:t>– in phonics sessions but also for giving instructions – “It’s time for b-e-d.  Please pick up your t-oy-s.</a:t>
            </a:r>
          </a:p>
          <a:p>
            <a:r>
              <a:rPr lang="en-GB" sz="2000" b="1" dirty="0" smtClean="0">
                <a:latin typeface="Twinkl" pitchFamily="50" charset="0"/>
              </a:rPr>
              <a:t>You could also play Simon Says game – Simon Says put your hands on your h-</a:t>
            </a:r>
            <a:r>
              <a:rPr lang="en-GB" sz="2000" b="1" dirty="0" err="1" smtClean="0">
                <a:latin typeface="Twinkl" pitchFamily="50" charset="0"/>
              </a:rPr>
              <a:t>ea</a:t>
            </a:r>
            <a:r>
              <a:rPr lang="en-GB" sz="2000" b="1" dirty="0" smtClean="0">
                <a:latin typeface="Twinkl" pitchFamily="50" charset="0"/>
              </a:rPr>
              <a:t>-d.  Encourage your child to take the role of Simon, too.</a:t>
            </a:r>
          </a:p>
          <a:p>
            <a:endParaRPr lang="en-GB" sz="2000" b="1" dirty="0">
              <a:latin typeface="Twinkl" pitchFamily="50" charset="0"/>
            </a:endParaRPr>
          </a:p>
          <a:p>
            <a:r>
              <a:rPr lang="en-GB" sz="2000" b="1" dirty="0" smtClean="0">
                <a:solidFill>
                  <a:srgbClr val="FF0000"/>
                </a:solidFill>
                <a:latin typeface="Twinkl" pitchFamily="50" charset="0"/>
              </a:rPr>
              <a:t>Reading</a:t>
            </a:r>
            <a:r>
              <a:rPr lang="en-GB" sz="2000" b="1" dirty="0" smtClean="0">
                <a:latin typeface="Twinkl" pitchFamily="50" charset="0"/>
              </a:rPr>
              <a:t> – Listening to your child read.  Aim for 5- </a:t>
            </a:r>
            <a:r>
              <a:rPr lang="en-GB" sz="2000" b="1" dirty="0" smtClean="0">
                <a:latin typeface="Twinkl" pitchFamily="50" charset="0"/>
              </a:rPr>
              <a:t>15 </a:t>
            </a:r>
            <a:r>
              <a:rPr lang="en-GB" sz="2000" b="1" dirty="0" smtClean="0">
                <a:latin typeface="Twinkl" pitchFamily="50" charset="0"/>
              </a:rPr>
              <a:t>minutes a day.</a:t>
            </a:r>
          </a:p>
          <a:p>
            <a:endParaRPr lang="en-GB" sz="2000" b="1" dirty="0" smtClean="0">
              <a:latin typeface="Twinkl" pitchFamily="50" charset="0"/>
            </a:endParaRPr>
          </a:p>
          <a:p>
            <a:r>
              <a:rPr lang="en-GB" sz="2000" b="1" dirty="0">
                <a:latin typeface="Twinkl" pitchFamily="50" charset="0"/>
              </a:rPr>
              <a:t>R</a:t>
            </a:r>
            <a:r>
              <a:rPr lang="en-GB" sz="2000" b="1" dirty="0" smtClean="0">
                <a:latin typeface="Twinkl" pitchFamily="50" charset="0"/>
              </a:rPr>
              <a:t>ead to your child so that they can hear a variety of different stories and authors.  This helps them develop a rich vocabulary, and an understanding of story language and structure.</a:t>
            </a:r>
          </a:p>
        </p:txBody>
      </p:sp>
    </p:spTree>
    <p:extLst>
      <p:ext uri="{BB962C8B-B14F-4D97-AF65-F5344CB8AC3E}">
        <p14:creationId xmlns:p14="http://schemas.microsoft.com/office/powerpoint/2010/main" val="170858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2066" y="215972"/>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How you can help at home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4" name="Rectangle 3"/>
          <p:cNvSpPr/>
          <p:nvPr/>
        </p:nvSpPr>
        <p:spPr>
          <a:xfrm>
            <a:off x="1155411" y="1401714"/>
            <a:ext cx="9863570" cy="6247864"/>
          </a:xfrm>
          <a:prstGeom prst="rect">
            <a:avLst/>
          </a:prstGeom>
        </p:spPr>
        <p:txBody>
          <a:bodyPr wrap="square">
            <a:spAutoFit/>
          </a:bodyPr>
          <a:lstStyle/>
          <a:p>
            <a:r>
              <a:rPr lang="en-GB" sz="2000" b="1" dirty="0" smtClean="0">
                <a:solidFill>
                  <a:srgbClr val="FF0000"/>
                </a:solidFill>
                <a:latin typeface="Twinkl" pitchFamily="50" charset="0"/>
              </a:rPr>
              <a:t>Nursery Rhymes - </a:t>
            </a:r>
            <a:r>
              <a:rPr lang="en-GB" sz="2000" b="1" dirty="0" smtClean="0">
                <a:latin typeface="Twinkl" pitchFamily="50" charset="0"/>
              </a:rPr>
              <a:t>Practice singing nursery rhymes.</a:t>
            </a:r>
          </a:p>
          <a:p>
            <a:endParaRPr lang="en-GB" sz="2000" b="1" dirty="0">
              <a:latin typeface="Twinkl" pitchFamily="50" charset="0"/>
            </a:endParaRPr>
          </a:p>
          <a:p>
            <a:r>
              <a:rPr lang="en-GB" sz="2000" b="1" dirty="0" smtClean="0">
                <a:solidFill>
                  <a:srgbClr val="FF0000"/>
                </a:solidFill>
                <a:latin typeface="Twinkl" pitchFamily="50" charset="0"/>
              </a:rPr>
              <a:t>Rhyming games </a:t>
            </a:r>
            <a:r>
              <a:rPr lang="en-GB" sz="2000" b="1" dirty="0" smtClean="0">
                <a:latin typeface="Twinkl" pitchFamily="50" charset="0"/>
              </a:rPr>
              <a:t>– Play games to help your child identify words that rhyme.  One of my favourites is </a:t>
            </a:r>
            <a:r>
              <a:rPr lang="en-GB" sz="2000" b="1" i="1" dirty="0" smtClean="0">
                <a:latin typeface="Twinkl" pitchFamily="50" charset="0"/>
              </a:rPr>
              <a:t>Flamingo Lingo Bingo </a:t>
            </a:r>
            <a:r>
              <a:rPr lang="en-GB" sz="2000" b="1" dirty="0" smtClean="0">
                <a:latin typeface="Twinkl" pitchFamily="50" charset="0"/>
              </a:rPr>
              <a:t>– stand on one leg, like a flamingo, then say all the words you can think of that rhyme, without falling over!</a:t>
            </a:r>
          </a:p>
          <a:p>
            <a:endParaRPr lang="en-GB" sz="2000" b="1" dirty="0">
              <a:latin typeface="Twinkl" pitchFamily="50" charset="0"/>
            </a:endParaRPr>
          </a:p>
          <a:p>
            <a:r>
              <a:rPr lang="en-GB" sz="2000" b="1" dirty="0" smtClean="0">
                <a:solidFill>
                  <a:srgbClr val="FF0000"/>
                </a:solidFill>
                <a:latin typeface="Twinkl" pitchFamily="50" charset="0"/>
              </a:rPr>
              <a:t>Games</a:t>
            </a:r>
            <a:r>
              <a:rPr lang="en-GB" sz="2000" b="1" dirty="0" smtClean="0">
                <a:latin typeface="Twinkl" pitchFamily="50" charset="0"/>
              </a:rPr>
              <a:t> – I-spy, Bingo, snap, pairs games.</a:t>
            </a:r>
          </a:p>
          <a:p>
            <a:endParaRPr lang="en-GB" sz="2000" b="1" dirty="0">
              <a:latin typeface="Twinkl" pitchFamily="50" charset="0"/>
            </a:endParaRPr>
          </a:p>
          <a:p>
            <a:r>
              <a:rPr lang="en-GB" sz="2000" b="1" dirty="0" smtClean="0">
                <a:solidFill>
                  <a:srgbClr val="FF0000"/>
                </a:solidFill>
                <a:latin typeface="Twinkl" pitchFamily="50" charset="0"/>
              </a:rPr>
              <a:t>Secret Messages </a:t>
            </a:r>
            <a:r>
              <a:rPr lang="en-GB" sz="2000" b="1" dirty="0" smtClean="0">
                <a:latin typeface="Twinkl" pitchFamily="50" charset="0"/>
              </a:rPr>
              <a:t>– Hide a secret message (could be a letter, a word or a phrase) and encourage your child to find and read it.  Can they write a word for you to find?</a:t>
            </a:r>
          </a:p>
          <a:p>
            <a:endParaRPr lang="en-GB" sz="2000" b="1" dirty="0">
              <a:latin typeface="Twinkl" pitchFamily="50" charset="0"/>
            </a:endParaRPr>
          </a:p>
          <a:p>
            <a:r>
              <a:rPr lang="en-GB" sz="2000" b="1" dirty="0" smtClean="0">
                <a:solidFill>
                  <a:srgbClr val="FF0000"/>
                </a:solidFill>
                <a:latin typeface="Twinkl" pitchFamily="50" charset="0"/>
              </a:rPr>
              <a:t>Word spotting </a:t>
            </a:r>
            <a:r>
              <a:rPr lang="en-GB" sz="2000" b="1" dirty="0" smtClean="0">
                <a:latin typeface="Twinkl" pitchFamily="50" charset="0"/>
              </a:rPr>
              <a:t>– Spot words in the environment e.g. in a shop window, in a newspaper, on a vehicle.</a:t>
            </a:r>
          </a:p>
          <a:p>
            <a:endParaRPr lang="en-GB" sz="2000" b="1" dirty="0">
              <a:latin typeface="Twinkl" pitchFamily="50" charset="0"/>
            </a:endParaRPr>
          </a:p>
          <a:p>
            <a:pPr algn="ctr">
              <a:defRPr/>
            </a:pPr>
            <a:r>
              <a:rPr lang="en-GB" sz="2000" dirty="0">
                <a:latin typeface="Twinkl" pitchFamily="50" charset="0"/>
              </a:rPr>
              <a:t>Please do remember to keep it entertaining </a:t>
            </a:r>
          </a:p>
          <a:p>
            <a:pPr algn="ctr">
              <a:defRPr/>
            </a:pPr>
            <a:r>
              <a:rPr lang="en-GB" sz="2000" dirty="0">
                <a:latin typeface="Twinkl" pitchFamily="50" charset="0"/>
              </a:rPr>
              <a:t> and as practical as possible!</a:t>
            </a:r>
          </a:p>
          <a:p>
            <a:pPr algn="ctr">
              <a:defRPr/>
            </a:pPr>
            <a:r>
              <a:rPr lang="en-GB" sz="2000" dirty="0">
                <a:latin typeface="Twinkl" pitchFamily="50" charset="0"/>
              </a:rPr>
              <a:t> HAVE FUN! </a:t>
            </a:r>
          </a:p>
          <a:p>
            <a:endParaRPr lang="en-GB" sz="2000" b="1" dirty="0" smtClean="0">
              <a:latin typeface="Twinkl" pitchFamily="50" charset="0"/>
            </a:endParaRPr>
          </a:p>
          <a:p>
            <a:endParaRPr lang="en-GB" sz="2000" b="1" dirty="0">
              <a:latin typeface="Twinkl" pitchFamily="50" charset="0"/>
            </a:endParaRPr>
          </a:p>
          <a:p>
            <a:endParaRPr lang="en-GB" sz="2000" b="1" dirty="0" smtClean="0">
              <a:latin typeface="Twinkl" pitchFamily="50" charset="0"/>
            </a:endParaRPr>
          </a:p>
        </p:txBody>
      </p:sp>
    </p:spTree>
    <p:extLst>
      <p:ext uri="{BB962C8B-B14F-4D97-AF65-F5344CB8AC3E}">
        <p14:creationId xmlns:p14="http://schemas.microsoft.com/office/powerpoint/2010/main" val="390672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377411" y="188263"/>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Useful Websites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3" name="Rectangle 2"/>
          <p:cNvSpPr/>
          <p:nvPr/>
        </p:nvSpPr>
        <p:spPr>
          <a:xfrm>
            <a:off x="720436" y="1369951"/>
            <a:ext cx="9947564" cy="5078313"/>
          </a:xfrm>
          <a:prstGeom prst="rect">
            <a:avLst/>
          </a:prstGeom>
        </p:spPr>
        <p:txBody>
          <a:bodyPr wrap="square">
            <a:spAutoFit/>
          </a:bodyPr>
          <a:lstStyle/>
          <a:p>
            <a:r>
              <a:rPr lang="en-GB" altLang="en-US" dirty="0" smtClean="0">
                <a:latin typeface="Twinkl" pitchFamily="50" charset="0"/>
                <a:ea typeface="PMingLiU" panose="02020500000000000000" pitchFamily="18" charset="-120"/>
                <a:hlinkClick r:id="rId2"/>
              </a:rPr>
              <a:t>https://www.ruthmiskin.com/en/programmes/phonics</a:t>
            </a:r>
            <a:r>
              <a:rPr lang="en-GB" altLang="en-US" dirty="0" smtClean="0">
                <a:latin typeface="Twinkl" pitchFamily="50" charset="0"/>
                <a:ea typeface="PMingLiU" panose="02020500000000000000" pitchFamily="18" charset="-120"/>
                <a:hlinkClick r:id="rId2"/>
              </a:rPr>
              <a:t>/</a:t>
            </a:r>
            <a:endParaRPr lang="en-GB" altLang="en-US" dirty="0" smtClean="0">
              <a:latin typeface="Twinkl" pitchFamily="50" charset="0"/>
              <a:ea typeface="PMingLiU" panose="02020500000000000000" pitchFamily="18" charset="-120"/>
            </a:endParaRPr>
          </a:p>
          <a:p>
            <a:endParaRPr lang="en-GB" altLang="en-US" dirty="0" smtClean="0">
              <a:latin typeface="Twinkl" pitchFamily="50" charset="0"/>
              <a:ea typeface="PMingLiU" panose="02020500000000000000" pitchFamily="18" charset="-120"/>
              <a:hlinkClick r:id="rId3"/>
            </a:endParaRPr>
          </a:p>
          <a:p>
            <a:r>
              <a:rPr lang="en-GB" altLang="en-US" dirty="0" smtClean="0">
                <a:latin typeface="Twinkl" pitchFamily="50" charset="0"/>
                <a:ea typeface="PMingLiU" panose="02020500000000000000" pitchFamily="18" charset="-120"/>
                <a:hlinkClick r:id="rId3"/>
              </a:rPr>
              <a:t>https</a:t>
            </a:r>
            <a:r>
              <a:rPr lang="en-GB" altLang="en-US" dirty="0">
                <a:latin typeface="Twinkl" pitchFamily="50" charset="0"/>
                <a:ea typeface="PMingLiU" panose="02020500000000000000" pitchFamily="18" charset="-120"/>
                <a:hlinkClick r:id="rId3"/>
              </a:rPr>
              <a:t>://phonicsfamilycom.wordpress.com</a:t>
            </a:r>
            <a:r>
              <a:rPr lang="en-GB" altLang="en-US" dirty="0" smtClean="0">
                <a:latin typeface="Twinkl" pitchFamily="50" charset="0"/>
                <a:ea typeface="PMingLiU" panose="02020500000000000000" pitchFamily="18" charset="-120"/>
                <a:hlinkClick r:id="rId3"/>
              </a:rPr>
              <a:t>/</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a:p>
            <a:r>
              <a:rPr lang="en-GB" altLang="en-US" dirty="0" smtClean="0">
                <a:latin typeface="Twinkl" pitchFamily="50" charset="0"/>
                <a:ea typeface="PMingLiU" panose="02020500000000000000" pitchFamily="18" charset="-120"/>
                <a:hlinkClick r:id="rId4"/>
              </a:rPr>
              <a:t>https://www.bbc.co.uk/bitesize/subjects/zgkw2hv</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a:p>
            <a:r>
              <a:rPr lang="en-GB" altLang="en-US" dirty="0" smtClean="0">
                <a:latin typeface="Twinkl" pitchFamily="50" charset="0"/>
                <a:ea typeface="PMingLiU" panose="02020500000000000000" pitchFamily="18" charset="-120"/>
                <a:hlinkClick r:id="rId5"/>
              </a:rPr>
              <a:t>https://www.topmarks.co.uk/Search.aspx?q=phonics</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a:p>
            <a:r>
              <a:rPr lang="en-GB" altLang="en-US" dirty="0">
                <a:latin typeface="Twinkl" pitchFamily="50" charset="0"/>
                <a:ea typeface="PMingLiU" panose="02020500000000000000" pitchFamily="18" charset="-120"/>
                <a:hlinkClick r:id="rId6"/>
              </a:rPr>
              <a:t>www.ictgames.com/literacy</a:t>
            </a:r>
            <a:r>
              <a:rPr lang="en-GB" altLang="en-US" dirty="0">
                <a:latin typeface="Twinkl" pitchFamily="50" charset="0"/>
                <a:ea typeface="PMingLiU" panose="02020500000000000000" pitchFamily="18" charset="-120"/>
              </a:rPr>
              <a:t>  </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a:p>
            <a:r>
              <a:rPr lang="en-GB" altLang="en-US" dirty="0">
                <a:latin typeface="Twinkl" pitchFamily="50" charset="0"/>
                <a:ea typeface="PMingLiU" panose="02020500000000000000" pitchFamily="18" charset="-120"/>
                <a:hlinkClick r:id="rId7"/>
              </a:rPr>
              <a:t>http://www.letters-and-sounds.com</a:t>
            </a:r>
            <a:r>
              <a:rPr lang="en-GB" altLang="en-US" dirty="0">
                <a:latin typeface="Twinkl" pitchFamily="50" charset="0"/>
                <a:ea typeface="PMingLiU" panose="02020500000000000000" pitchFamily="18" charset="-120"/>
              </a:rPr>
              <a:t>  </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a:p>
            <a:r>
              <a:rPr lang="en-GB" altLang="en-US" dirty="0">
                <a:latin typeface="Twinkl" pitchFamily="50" charset="0"/>
                <a:ea typeface="PMingLiU" panose="02020500000000000000" pitchFamily="18" charset="-120"/>
                <a:hlinkClick r:id="rId8"/>
              </a:rPr>
              <a:t>www.phonicsplay.co.uk</a:t>
            </a:r>
            <a:r>
              <a:rPr lang="en-GB" altLang="en-US" dirty="0">
                <a:latin typeface="Twinkl" pitchFamily="50" charset="0"/>
                <a:ea typeface="PMingLiU" panose="02020500000000000000" pitchFamily="18" charset="-120"/>
              </a:rPr>
              <a:t>  </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a:p>
            <a:r>
              <a:rPr lang="en-GB" altLang="en-US" dirty="0" smtClean="0">
                <a:latin typeface="Twinkl" pitchFamily="50" charset="0"/>
                <a:ea typeface="PMingLiU" panose="02020500000000000000" pitchFamily="18" charset="-120"/>
                <a:hlinkClick r:id="rId9"/>
              </a:rPr>
              <a:t>https://www.phonicsbloom.com/</a:t>
            </a:r>
            <a:endParaRPr lang="en-GB" altLang="en-US" dirty="0" smtClean="0">
              <a:latin typeface="Twinkl" pitchFamily="50" charset="0"/>
              <a:ea typeface="PMingLiU" panose="02020500000000000000" pitchFamily="18" charset="-120"/>
            </a:endParaRPr>
          </a:p>
          <a:p>
            <a:endParaRPr lang="en-GB" altLang="en-US" dirty="0" smtClean="0">
              <a:latin typeface="Twinkl" pitchFamily="50" charset="0"/>
              <a:ea typeface="PMingLiU" panose="02020500000000000000" pitchFamily="18" charset="-120"/>
            </a:endParaRPr>
          </a:p>
          <a:p>
            <a:r>
              <a:rPr lang="en-GB" altLang="en-US" dirty="0" smtClean="0">
                <a:latin typeface="Twinkl" pitchFamily="50" charset="0"/>
                <a:ea typeface="PMingLiU" panose="02020500000000000000" pitchFamily="18" charset="-120"/>
                <a:hlinkClick r:id="rId10"/>
              </a:rPr>
              <a:t>https://www.teachyourmonstertoread.com/</a:t>
            </a:r>
            <a:endParaRPr lang="en-GB" altLang="en-US" dirty="0" smtClean="0">
              <a:latin typeface="Twinkl" pitchFamily="50" charset="0"/>
              <a:ea typeface="PMingLiU" panose="02020500000000000000" pitchFamily="18" charset="-120"/>
            </a:endParaRPr>
          </a:p>
          <a:p>
            <a:endParaRPr lang="en-GB" altLang="en-US" dirty="0">
              <a:latin typeface="Twinkl" pitchFamily="50" charset="0"/>
              <a:ea typeface="PMingLiU" panose="02020500000000000000" pitchFamily="18" charset="-120"/>
            </a:endParaRPr>
          </a:p>
        </p:txBody>
      </p:sp>
      <p:pic>
        <p:nvPicPr>
          <p:cNvPr id="4" name="Picture 6" descr="Image result for ladybi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7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211156" y="179026"/>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is phonics?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5" name="TextBox 4"/>
          <p:cNvSpPr txBox="1"/>
          <p:nvPr/>
        </p:nvSpPr>
        <p:spPr>
          <a:xfrm>
            <a:off x="1694435" y="1464980"/>
            <a:ext cx="8758991" cy="4524315"/>
          </a:xfrm>
          <a:prstGeom prst="rect">
            <a:avLst/>
          </a:prstGeom>
          <a:noFill/>
        </p:spPr>
        <p:txBody>
          <a:bodyPr wrap="square" rtlCol="0">
            <a:spAutoFit/>
          </a:bodyPr>
          <a:lstStyle/>
          <a:p>
            <a:r>
              <a:rPr lang="en-US" sz="2800" dirty="0">
                <a:latin typeface="Twinkl" pitchFamily="2" charset="0"/>
              </a:rPr>
              <a:t>Phonics is a method of teaching reading and </a:t>
            </a:r>
            <a:r>
              <a:rPr lang="en-US" sz="2800" dirty="0" smtClean="0">
                <a:latin typeface="Twinkl" pitchFamily="2" charset="0"/>
              </a:rPr>
              <a:t>writing by developing a learners phonetic awareness.</a:t>
            </a:r>
          </a:p>
          <a:p>
            <a:endParaRPr lang="en-US" sz="2800" dirty="0" smtClean="0">
              <a:latin typeface="Twinkl" pitchFamily="2" charset="0"/>
            </a:endParaRPr>
          </a:p>
          <a:p>
            <a:r>
              <a:rPr lang="en-US" sz="2800" dirty="0" smtClean="0">
                <a:latin typeface="Twinkl" pitchFamily="2" charset="0"/>
              </a:rPr>
              <a:t>Children learn to hear, identify and manipulate sounds (phonemes) and match these to the letter/s that represent them (graphemes).</a:t>
            </a:r>
          </a:p>
          <a:p>
            <a:endParaRPr lang="en-US" sz="2800" dirty="0" smtClean="0">
              <a:latin typeface="Twinkl" pitchFamily="2" charset="0"/>
            </a:endParaRPr>
          </a:p>
          <a:p>
            <a:r>
              <a:rPr lang="en-US" sz="2800" dirty="0" smtClean="0">
                <a:latin typeface="Twinkl" pitchFamily="2" charset="0"/>
              </a:rPr>
              <a:t>Children learn to blend these sounds together to read words and segment words to help spell.</a:t>
            </a:r>
            <a:endParaRPr lang="en-US" sz="2800" dirty="0">
              <a:latin typeface="Twinkl" pitchFamily="2" charset="0"/>
            </a:endParaRPr>
          </a:p>
          <a:p>
            <a:endParaRPr lang="en-US" dirty="0" smtClean="0"/>
          </a:p>
          <a:p>
            <a:endParaRPr lang="en-US" dirty="0"/>
          </a:p>
        </p:txBody>
      </p:sp>
      <p:pic>
        <p:nvPicPr>
          <p:cNvPr id="7"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02" y="188640"/>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6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895928" y="1508422"/>
            <a:ext cx="10212670" cy="4247317"/>
          </a:xfrm>
          <a:prstGeom prst="rect">
            <a:avLst/>
          </a:prstGeom>
        </p:spPr>
        <p:txBody>
          <a:bodyPr wrap="square">
            <a:spAutoFit/>
          </a:bodyPr>
          <a:lstStyle/>
          <a:p>
            <a:r>
              <a:rPr lang="en-GB" sz="2800" b="1" dirty="0" smtClean="0">
                <a:solidFill>
                  <a:srgbClr val="FF0000"/>
                </a:solidFill>
                <a:latin typeface="Twinkl" pitchFamily="2" charset="0"/>
              </a:rPr>
              <a:t>Phoneme</a:t>
            </a:r>
            <a:r>
              <a:rPr lang="en-GB" sz="2800" b="1" dirty="0" smtClean="0">
                <a:latin typeface="Twinkl" pitchFamily="2" charset="0"/>
              </a:rPr>
              <a:t> </a:t>
            </a:r>
            <a:r>
              <a:rPr lang="en-GB" sz="2800" dirty="0" smtClean="0">
                <a:latin typeface="Twinkl" pitchFamily="2" charset="0"/>
              </a:rPr>
              <a:t>– The </a:t>
            </a:r>
            <a:r>
              <a:rPr lang="en-GB" sz="2800" b="1" dirty="0" smtClean="0">
                <a:latin typeface="Twinkl" pitchFamily="2" charset="0"/>
              </a:rPr>
              <a:t>smallest unit </a:t>
            </a:r>
            <a:r>
              <a:rPr lang="en-GB" sz="2800" dirty="0" smtClean="0">
                <a:latin typeface="Twinkl" pitchFamily="2" charset="0"/>
              </a:rPr>
              <a:t>of sound in a word, e.g. </a:t>
            </a:r>
            <a:r>
              <a:rPr lang="en-GB" sz="2800" dirty="0" err="1" smtClean="0">
                <a:latin typeface="Twinkl" pitchFamily="2" charset="0"/>
              </a:rPr>
              <a:t>m,a,s</a:t>
            </a:r>
            <a:endParaRPr lang="en-GB" sz="2800" dirty="0" smtClean="0">
              <a:latin typeface="Twinkl" pitchFamily="2" charset="0"/>
            </a:endParaRPr>
          </a:p>
          <a:p>
            <a:endParaRPr lang="en-GB" sz="2800" dirty="0" smtClean="0">
              <a:latin typeface="Twinkl" pitchFamily="2" charset="0"/>
            </a:endParaRPr>
          </a:p>
          <a:p>
            <a:pPr>
              <a:defRPr/>
            </a:pPr>
            <a:r>
              <a:rPr lang="en-GB" sz="2800" b="1" dirty="0">
                <a:solidFill>
                  <a:srgbClr val="FF0000"/>
                </a:solidFill>
                <a:latin typeface="Twinkl" pitchFamily="2" charset="0"/>
              </a:rPr>
              <a:t>Grapheme</a:t>
            </a:r>
            <a:r>
              <a:rPr lang="en-GB" sz="2800" dirty="0">
                <a:latin typeface="Twinkl" pitchFamily="2" charset="0"/>
              </a:rPr>
              <a:t> – G</a:t>
            </a:r>
            <a:r>
              <a:rPr lang="en-GB" sz="2800" b="1" dirty="0">
                <a:latin typeface="Twinkl" pitchFamily="2" charset="0"/>
              </a:rPr>
              <a:t>raphical representation </a:t>
            </a:r>
            <a:r>
              <a:rPr lang="en-GB" sz="2800" dirty="0">
                <a:latin typeface="Twinkl" pitchFamily="2" charset="0"/>
              </a:rPr>
              <a:t>of a sound/ phoneme – what the sound looks like when written. </a:t>
            </a:r>
            <a:r>
              <a:rPr lang="en-GB" sz="2800" dirty="0" smtClean="0">
                <a:latin typeface="Twinkl" pitchFamily="2" charset="0"/>
              </a:rPr>
              <a:t>For </a:t>
            </a:r>
            <a:r>
              <a:rPr lang="en-GB" sz="2800" dirty="0">
                <a:latin typeface="Twinkl" pitchFamily="2" charset="0"/>
              </a:rPr>
              <a:t>some phonemes, this could be more than one letter e.g. t, </a:t>
            </a:r>
            <a:r>
              <a:rPr lang="en-GB" sz="2800" dirty="0" err="1">
                <a:latin typeface="Twinkl" pitchFamily="2" charset="0"/>
              </a:rPr>
              <a:t>ai</a:t>
            </a:r>
            <a:r>
              <a:rPr lang="en-GB" sz="2800" dirty="0">
                <a:latin typeface="Twinkl" pitchFamily="2" charset="0"/>
              </a:rPr>
              <a:t>, </a:t>
            </a:r>
            <a:r>
              <a:rPr lang="en-GB" sz="2800" dirty="0" err="1" smtClean="0">
                <a:latin typeface="Twinkl" pitchFamily="2" charset="0"/>
              </a:rPr>
              <a:t>igh</a:t>
            </a:r>
            <a:endParaRPr lang="en-GB" sz="2800" dirty="0" smtClean="0">
              <a:latin typeface="Twinkl" pitchFamily="2" charset="0"/>
            </a:endParaRPr>
          </a:p>
          <a:p>
            <a:pPr>
              <a:defRPr/>
            </a:pPr>
            <a:endParaRPr lang="en-GB" sz="2800" dirty="0">
              <a:latin typeface="Twinkl" pitchFamily="2" charset="0"/>
            </a:endParaRPr>
          </a:p>
          <a:p>
            <a:pPr>
              <a:defRPr/>
            </a:pPr>
            <a:r>
              <a:rPr lang="en-GB" sz="2800" b="1" dirty="0">
                <a:solidFill>
                  <a:srgbClr val="FF0000"/>
                </a:solidFill>
                <a:latin typeface="Twinkl" pitchFamily="2" charset="0"/>
              </a:rPr>
              <a:t>Digraph</a:t>
            </a:r>
            <a:r>
              <a:rPr lang="en-GB" sz="2800" dirty="0">
                <a:latin typeface="Twinkl" pitchFamily="2" charset="0"/>
              </a:rPr>
              <a:t> – a phoneme represented with 2 </a:t>
            </a:r>
            <a:r>
              <a:rPr lang="en-GB" sz="2800" dirty="0" smtClean="0">
                <a:latin typeface="Twinkl" pitchFamily="2" charset="0"/>
              </a:rPr>
              <a:t>letters e.g. </a:t>
            </a:r>
            <a:r>
              <a:rPr lang="en-GB" sz="2800" dirty="0" err="1" smtClean="0">
                <a:latin typeface="Twinkl" pitchFamily="2" charset="0"/>
              </a:rPr>
              <a:t>ee</a:t>
            </a:r>
            <a:r>
              <a:rPr lang="en-GB" sz="2800" dirty="0" smtClean="0">
                <a:latin typeface="Twinkl" pitchFamily="2" charset="0"/>
              </a:rPr>
              <a:t>, ay, </a:t>
            </a:r>
            <a:r>
              <a:rPr lang="en-GB" sz="2800" dirty="0" err="1" smtClean="0">
                <a:latin typeface="Twinkl" pitchFamily="2" charset="0"/>
              </a:rPr>
              <a:t>ch</a:t>
            </a:r>
            <a:endParaRPr lang="en-GB" sz="2800" dirty="0" smtClean="0">
              <a:latin typeface="Twinkl" pitchFamily="2" charset="0"/>
            </a:endParaRPr>
          </a:p>
          <a:p>
            <a:pPr>
              <a:defRPr/>
            </a:pPr>
            <a:endParaRPr lang="en-GB" sz="2800" dirty="0">
              <a:latin typeface="Twinkl" pitchFamily="2" charset="0"/>
            </a:endParaRPr>
          </a:p>
          <a:p>
            <a:pPr>
              <a:defRPr/>
            </a:pPr>
            <a:r>
              <a:rPr lang="en-GB" sz="2800" b="1" dirty="0" err="1">
                <a:solidFill>
                  <a:srgbClr val="FF0000"/>
                </a:solidFill>
                <a:latin typeface="Twinkl" pitchFamily="2" charset="0"/>
              </a:rPr>
              <a:t>Trigraph</a:t>
            </a:r>
            <a:r>
              <a:rPr lang="en-GB" sz="2800" b="1" dirty="0">
                <a:latin typeface="Twinkl" pitchFamily="2" charset="0"/>
              </a:rPr>
              <a:t> </a:t>
            </a:r>
            <a:r>
              <a:rPr lang="en-GB" sz="2800" dirty="0">
                <a:latin typeface="Twinkl" pitchFamily="2" charset="0"/>
              </a:rPr>
              <a:t>– a phoneme represented by 3 </a:t>
            </a:r>
            <a:r>
              <a:rPr lang="en-GB" sz="2800" dirty="0" smtClean="0">
                <a:latin typeface="Twinkl" pitchFamily="2" charset="0"/>
              </a:rPr>
              <a:t>letters  </a:t>
            </a:r>
            <a:r>
              <a:rPr lang="en-GB" sz="2800" dirty="0" err="1" smtClean="0">
                <a:latin typeface="Twinkl" pitchFamily="2" charset="0"/>
              </a:rPr>
              <a:t>e.g</a:t>
            </a:r>
            <a:r>
              <a:rPr lang="en-GB" sz="2800" dirty="0" smtClean="0">
                <a:latin typeface="Twinkl" pitchFamily="2" charset="0"/>
              </a:rPr>
              <a:t> </a:t>
            </a:r>
            <a:r>
              <a:rPr lang="en-GB" sz="2800" dirty="0" err="1" smtClean="0">
                <a:latin typeface="Twinkl" pitchFamily="2" charset="0"/>
              </a:rPr>
              <a:t>igh</a:t>
            </a:r>
            <a:r>
              <a:rPr lang="en-GB" sz="2800" dirty="0" smtClean="0">
                <a:latin typeface="Twinkl" pitchFamily="2" charset="0"/>
              </a:rPr>
              <a:t>, air </a:t>
            </a:r>
            <a:r>
              <a:rPr lang="en-GB" sz="2800" dirty="0" err="1" smtClean="0">
                <a:latin typeface="Twinkl" pitchFamily="2" charset="0"/>
              </a:rPr>
              <a:t>ure</a:t>
            </a:r>
            <a:r>
              <a:rPr lang="en-GB" sz="2800" dirty="0" smtClean="0">
                <a:latin typeface="Twinkl" pitchFamily="2" charset="0"/>
              </a:rPr>
              <a:t>,</a:t>
            </a:r>
            <a:endParaRPr lang="en-GB" dirty="0">
              <a:latin typeface="Twinkl" pitchFamily="50" charset="0"/>
            </a:endParaRPr>
          </a:p>
          <a:p>
            <a:endParaRPr lang="en-GB" dirty="0"/>
          </a:p>
        </p:txBody>
      </p:sp>
      <p:sp>
        <p:nvSpPr>
          <p:cNvPr id="4" name="Rectangle 3"/>
          <p:cNvSpPr/>
          <p:nvPr/>
        </p:nvSpPr>
        <p:spPr>
          <a:xfrm>
            <a:off x="2414357" y="363754"/>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 some of the terms mean?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5"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42" y="10778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1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42" y="107783"/>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4922" y="212301"/>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scheme do we use at our school?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5" name="Picture 4"/>
          <p:cNvPicPr>
            <a:picLocks noChangeAspect="1"/>
          </p:cNvPicPr>
          <p:nvPr/>
        </p:nvPicPr>
        <p:blipFill>
          <a:blip r:embed="rId3"/>
          <a:stretch>
            <a:fillRect/>
          </a:stretch>
        </p:blipFill>
        <p:spPr>
          <a:xfrm>
            <a:off x="8920434" y="764527"/>
            <a:ext cx="3134969" cy="978262"/>
          </a:xfrm>
          <a:prstGeom prst="rect">
            <a:avLst/>
          </a:prstGeom>
        </p:spPr>
      </p:pic>
      <p:sp>
        <p:nvSpPr>
          <p:cNvPr id="6" name="Rectangle 5"/>
          <p:cNvSpPr/>
          <p:nvPr/>
        </p:nvSpPr>
        <p:spPr>
          <a:xfrm>
            <a:off x="726854" y="1685583"/>
            <a:ext cx="9938397" cy="5170646"/>
          </a:xfrm>
          <a:prstGeom prst="rect">
            <a:avLst/>
          </a:prstGeom>
        </p:spPr>
        <p:txBody>
          <a:bodyPr wrap="square">
            <a:spAutoFit/>
          </a:bodyPr>
          <a:lstStyle/>
          <a:p>
            <a:r>
              <a:rPr lang="en-GB" sz="2400" dirty="0" smtClean="0">
                <a:latin typeface="Twinkl" pitchFamily="2" charset="0"/>
              </a:rPr>
              <a:t>We use the Read Write </a:t>
            </a:r>
            <a:r>
              <a:rPr lang="en-GB" sz="2400" dirty="0" err="1" smtClean="0">
                <a:latin typeface="Twinkl" pitchFamily="2" charset="0"/>
              </a:rPr>
              <a:t>Inc</a:t>
            </a:r>
            <a:r>
              <a:rPr lang="en-GB" sz="2400" dirty="0" smtClean="0">
                <a:latin typeface="Twinkl" pitchFamily="2" charset="0"/>
              </a:rPr>
              <a:t>, phonics scheme at </a:t>
            </a:r>
            <a:r>
              <a:rPr lang="en-GB" sz="2400" dirty="0" err="1" smtClean="0">
                <a:latin typeface="Twinkl" pitchFamily="2" charset="0"/>
              </a:rPr>
              <a:t>Benwick</a:t>
            </a:r>
            <a:r>
              <a:rPr lang="en-GB" sz="2400" dirty="0" smtClean="0">
                <a:latin typeface="Twinkl" pitchFamily="2" charset="0"/>
              </a:rPr>
              <a:t> Primary School.</a:t>
            </a:r>
          </a:p>
          <a:p>
            <a:endParaRPr lang="en-GB" sz="2400" dirty="0" smtClean="0">
              <a:latin typeface="Twinkl" pitchFamily="2" charset="0"/>
            </a:endParaRPr>
          </a:p>
          <a:p>
            <a:r>
              <a:rPr lang="en-GB" sz="2400" dirty="0" smtClean="0">
                <a:latin typeface="Twinkl" pitchFamily="2" charset="0"/>
              </a:rPr>
              <a:t>The scheme is broken down into sets.</a:t>
            </a:r>
          </a:p>
          <a:p>
            <a:r>
              <a:rPr lang="en-GB" sz="2400" b="1" dirty="0" smtClean="0">
                <a:solidFill>
                  <a:srgbClr val="FF0000"/>
                </a:solidFill>
                <a:latin typeface="Twinkl" pitchFamily="2" charset="0"/>
              </a:rPr>
              <a:t>Set 1 </a:t>
            </a:r>
            <a:r>
              <a:rPr lang="en-GB" sz="2400" dirty="0" smtClean="0">
                <a:latin typeface="Twinkl" pitchFamily="2" charset="0"/>
              </a:rPr>
              <a:t>– this is started in Reception and covers all the letters of the alphabet and the consonant diagraph – </a:t>
            </a:r>
            <a:r>
              <a:rPr lang="en-GB" sz="2400" dirty="0" err="1" smtClean="0">
                <a:latin typeface="Twinkl" pitchFamily="2" charset="0"/>
              </a:rPr>
              <a:t>ch</a:t>
            </a:r>
            <a:r>
              <a:rPr lang="en-GB" sz="2400" dirty="0" smtClean="0">
                <a:latin typeface="Twinkl" pitchFamily="2" charset="0"/>
              </a:rPr>
              <a:t>, </a:t>
            </a:r>
            <a:r>
              <a:rPr lang="en-GB" sz="2400" dirty="0" err="1" smtClean="0">
                <a:latin typeface="Twinkl" pitchFamily="2" charset="0"/>
              </a:rPr>
              <a:t>sh</a:t>
            </a:r>
            <a:r>
              <a:rPr lang="en-GB" sz="2400" dirty="0" smtClean="0">
                <a:latin typeface="Twinkl" pitchFamily="2" charset="0"/>
              </a:rPr>
              <a:t>, </a:t>
            </a:r>
            <a:r>
              <a:rPr lang="en-GB" sz="2400" dirty="0" err="1" smtClean="0">
                <a:latin typeface="Twinkl" pitchFamily="2" charset="0"/>
              </a:rPr>
              <a:t>th</a:t>
            </a:r>
            <a:r>
              <a:rPr lang="en-GB" sz="2400" dirty="0" smtClean="0">
                <a:latin typeface="Twinkl" pitchFamily="2" charset="0"/>
              </a:rPr>
              <a:t>, </a:t>
            </a:r>
            <a:r>
              <a:rPr lang="en-GB" sz="2400" dirty="0" err="1" smtClean="0">
                <a:latin typeface="Twinkl" pitchFamily="2" charset="0"/>
              </a:rPr>
              <a:t>qu</a:t>
            </a:r>
            <a:r>
              <a:rPr lang="en-GB" sz="2400" dirty="0" smtClean="0">
                <a:latin typeface="Twinkl" pitchFamily="2" charset="0"/>
              </a:rPr>
              <a:t> ng, and </a:t>
            </a:r>
            <a:r>
              <a:rPr lang="en-GB" sz="2400" dirty="0" err="1" smtClean="0">
                <a:latin typeface="Twinkl" pitchFamily="2" charset="0"/>
              </a:rPr>
              <a:t>nk</a:t>
            </a:r>
            <a:r>
              <a:rPr lang="en-GB" sz="2400" dirty="0" smtClean="0">
                <a:latin typeface="Twinkl" pitchFamily="2" charset="0"/>
              </a:rPr>
              <a:t>. </a:t>
            </a:r>
          </a:p>
          <a:p>
            <a:endParaRPr lang="en-GB" sz="2400" dirty="0">
              <a:latin typeface="Twinkl" pitchFamily="2" charset="0"/>
            </a:endParaRPr>
          </a:p>
          <a:p>
            <a:r>
              <a:rPr lang="en-GB" sz="2400" b="1" dirty="0" smtClean="0">
                <a:solidFill>
                  <a:srgbClr val="FF0000"/>
                </a:solidFill>
                <a:latin typeface="Twinkl" pitchFamily="2" charset="0"/>
              </a:rPr>
              <a:t>Set 2 </a:t>
            </a:r>
            <a:r>
              <a:rPr lang="en-GB" sz="2400" dirty="0" smtClean="0">
                <a:latin typeface="Twinkl" pitchFamily="2" charset="0"/>
              </a:rPr>
              <a:t>– Once children are confident with Set 1 sounds and can blend and read words using those sounds, children are introduced to set 2 sounds which are vowel sounds made up of diagraphs and </a:t>
            </a:r>
            <a:r>
              <a:rPr lang="en-GB" sz="2400" dirty="0" err="1" smtClean="0">
                <a:latin typeface="Twinkl" pitchFamily="2" charset="0"/>
              </a:rPr>
              <a:t>triagraphs</a:t>
            </a:r>
            <a:r>
              <a:rPr lang="en-GB" sz="2400" dirty="0" smtClean="0">
                <a:latin typeface="Twinkl" pitchFamily="2" charset="0"/>
              </a:rPr>
              <a:t> e.g. </a:t>
            </a:r>
            <a:r>
              <a:rPr lang="en-GB" sz="2400" dirty="0" err="1" smtClean="0">
                <a:latin typeface="Twinkl" pitchFamily="2" charset="0"/>
              </a:rPr>
              <a:t>ee</a:t>
            </a:r>
            <a:r>
              <a:rPr lang="en-GB" sz="2400" dirty="0" smtClean="0">
                <a:latin typeface="Twinkl" pitchFamily="2" charset="0"/>
              </a:rPr>
              <a:t>, </a:t>
            </a:r>
            <a:r>
              <a:rPr lang="en-GB" sz="2400" dirty="0" err="1" smtClean="0">
                <a:latin typeface="Twinkl" pitchFamily="2" charset="0"/>
              </a:rPr>
              <a:t>oo</a:t>
            </a:r>
            <a:r>
              <a:rPr lang="en-GB" sz="2400" dirty="0" smtClean="0">
                <a:latin typeface="Twinkl" pitchFamily="2" charset="0"/>
              </a:rPr>
              <a:t>, </a:t>
            </a:r>
            <a:r>
              <a:rPr lang="en-GB" sz="2400" dirty="0" err="1" smtClean="0">
                <a:latin typeface="Twinkl" pitchFamily="2" charset="0"/>
              </a:rPr>
              <a:t>igh</a:t>
            </a:r>
            <a:r>
              <a:rPr lang="en-GB" sz="2400" dirty="0" smtClean="0">
                <a:latin typeface="Twinkl" pitchFamily="2" charset="0"/>
              </a:rPr>
              <a:t>.  Children know these graphemes as ‘special friends’.</a:t>
            </a:r>
          </a:p>
          <a:p>
            <a:endParaRPr lang="en-GB" sz="2400" dirty="0">
              <a:latin typeface="Twinkl" pitchFamily="2" charset="0"/>
            </a:endParaRPr>
          </a:p>
          <a:p>
            <a:r>
              <a:rPr lang="en-GB" sz="2400" b="1" dirty="0" smtClean="0">
                <a:solidFill>
                  <a:srgbClr val="FF0000"/>
                </a:solidFill>
                <a:latin typeface="Twinkl" pitchFamily="2" charset="0"/>
              </a:rPr>
              <a:t>Set 3 </a:t>
            </a:r>
            <a:r>
              <a:rPr lang="en-GB" sz="2400" dirty="0" smtClean="0">
                <a:latin typeface="Twinkl" pitchFamily="2" charset="0"/>
              </a:rPr>
              <a:t>– This phase covers alternative graphemes e.g. I, </a:t>
            </a:r>
            <a:r>
              <a:rPr lang="en-GB" sz="2400" dirty="0" err="1" smtClean="0">
                <a:latin typeface="Twinkl" pitchFamily="2" charset="0"/>
              </a:rPr>
              <a:t>igh</a:t>
            </a:r>
            <a:r>
              <a:rPr lang="en-GB" sz="2400" dirty="0" smtClean="0">
                <a:latin typeface="Twinkl" pitchFamily="2" charset="0"/>
              </a:rPr>
              <a:t>, y, </a:t>
            </a:r>
            <a:r>
              <a:rPr lang="en-GB" sz="2400" dirty="0" err="1" smtClean="0">
                <a:latin typeface="Twinkl" pitchFamily="2" charset="0"/>
              </a:rPr>
              <a:t>ie</a:t>
            </a:r>
            <a:r>
              <a:rPr lang="en-GB" sz="2400" dirty="0" smtClean="0">
                <a:latin typeface="Twinkl" pitchFamily="2" charset="0"/>
              </a:rPr>
              <a:t>, </a:t>
            </a:r>
            <a:r>
              <a:rPr lang="en-GB" sz="2400" dirty="0" err="1" smtClean="0">
                <a:latin typeface="Twinkl" pitchFamily="2" charset="0"/>
              </a:rPr>
              <a:t>i</a:t>
            </a:r>
            <a:r>
              <a:rPr lang="en-GB" sz="2400" dirty="0" smtClean="0">
                <a:latin typeface="Twinkl" pitchFamily="2" charset="0"/>
              </a:rPr>
              <a:t>-e all have the same sound.</a:t>
            </a:r>
            <a:endParaRPr lang="en-GB" sz="2400" dirty="0">
              <a:latin typeface="Twinkl" pitchFamily="50" charset="0"/>
            </a:endParaRPr>
          </a:p>
          <a:p>
            <a:endParaRPr lang="en-GB" dirty="0"/>
          </a:p>
        </p:txBody>
      </p:sp>
    </p:spTree>
    <p:extLst>
      <p:ext uri="{BB962C8B-B14F-4D97-AF65-F5344CB8AC3E}">
        <p14:creationId xmlns:p14="http://schemas.microsoft.com/office/powerpoint/2010/main" val="321179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5612" y="228366"/>
            <a:ext cx="4581006" cy="6156136"/>
          </a:xfrm>
          <a:prstGeom prst="rect">
            <a:avLst/>
          </a:prstGeom>
        </p:spPr>
      </p:pic>
      <p:pic>
        <p:nvPicPr>
          <p:cNvPr id="3" name="Picture 2"/>
          <p:cNvPicPr>
            <a:picLocks noChangeAspect="1"/>
          </p:cNvPicPr>
          <p:nvPr/>
        </p:nvPicPr>
        <p:blipFill>
          <a:blip r:embed="rId3"/>
          <a:stretch>
            <a:fillRect/>
          </a:stretch>
        </p:blipFill>
        <p:spPr>
          <a:xfrm>
            <a:off x="6241688" y="228366"/>
            <a:ext cx="4444784" cy="5939939"/>
          </a:xfrm>
          <a:prstGeom prst="rect">
            <a:avLst/>
          </a:prstGeom>
        </p:spPr>
      </p:pic>
      <p:pic>
        <p:nvPicPr>
          <p:cNvPr id="4"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8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0425" y="1796109"/>
            <a:ext cx="3632387" cy="2876698"/>
          </a:xfrm>
          <a:prstGeom prst="rect">
            <a:avLst/>
          </a:prstGeom>
        </p:spPr>
      </p:pic>
      <p:pic>
        <p:nvPicPr>
          <p:cNvPr id="3" name="Picture 2"/>
          <p:cNvPicPr>
            <a:picLocks noChangeAspect="1"/>
          </p:cNvPicPr>
          <p:nvPr/>
        </p:nvPicPr>
        <p:blipFill>
          <a:blip r:embed="rId3"/>
          <a:stretch>
            <a:fillRect/>
          </a:stretch>
        </p:blipFill>
        <p:spPr>
          <a:xfrm>
            <a:off x="978667" y="1834211"/>
            <a:ext cx="3880049" cy="2838596"/>
          </a:xfrm>
          <a:prstGeom prst="rect">
            <a:avLst/>
          </a:prstGeom>
        </p:spPr>
      </p:pic>
      <p:sp>
        <p:nvSpPr>
          <p:cNvPr id="4" name="Rectangle 3"/>
          <p:cNvSpPr/>
          <p:nvPr/>
        </p:nvSpPr>
        <p:spPr>
          <a:xfrm>
            <a:off x="905163" y="436571"/>
            <a:ext cx="10381673" cy="1015663"/>
          </a:xfrm>
          <a:prstGeom prst="rect">
            <a:avLst/>
          </a:prstGeom>
        </p:spPr>
        <p:txBody>
          <a:bodyPr wrap="square">
            <a:spAutoFit/>
          </a:bodyPr>
          <a:lstStyle/>
          <a:p>
            <a:r>
              <a:rPr lang="en-GB" sz="2000" dirty="0" smtClean="0">
                <a:latin typeface="Twinkl" pitchFamily="2" charset="0"/>
              </a:rPr>
              <a:t>Read Write Inc. Uses flash cards to teach the different sounds to children.</a:t>
            </a:r>
          </a:p>
          <a:p>
            <a:endParaRPr lang="en-GB" sz="2000" dirty="0">
              <a:latin typeface="Twinkl" pitchFamily="2" charset="0"/>
            </a:endParaRPr>
          </a:p>
          <a:p>
            <a:r>
              <a:rPr lang="en-GB" sz="2000" dirty="0" smtClean="0">
                <a:latin typeface="Twinkl" pitchFamily="2" charset="0"/>
              </a:rPr>
              <a:t>These have a rhyme or mnemonic to help remember </a:t>
            </a:r>
            <a:r>
              <a:rPr lang="en-GB" sz="2000" dirty="0" smtClean="0">
                <a:latin typeface="Twinkl" pitchFamily="2" charset="0"/>
              </a:rPr>
              <a:t>them.</a:t>
            </a:r>
            <a:endParaRPr lang="en-GB" dirty="0">
              <a:latin typeface="Twinkl" pitchFamily="2" charset="0"/>
            </a:endParaRPr>
          </a:p>
        </p:txBody>
      </p:sp>
      <p:sp>
        <p:nvSpPr>
          <p:cNvPr id="5" name="Rectangle 4"/>
          <p:cNvSpPr/>
          <p:nvPr/>
        </p:nvSpPr>
        <p:spPr>
          <a:xfrm>
            <a:off x="1122217" y="5022426"/>
            <a:ext cx="3736499" cy="707886"/>
          </a:xfrm>
          <a:prstGeom prst="rect">
            <a:avLst/>
          </a:prstGeom>
        </p:spPr>
        <p:txBody>
          <a:bodyPr wrap="square">
            <a:spAutoFit/>
          </a:bodyPr>
          <a:lstStyle/>
          <a:p>
            <a:r>
              <a:rPr lang="en-GB" sz="2000" b="1" dirty="0" smtClean="0">
                <a:latin typeface="Twinkl" pitchFamily="2" charset="0"/>
              </a:rPr>
              <a:t>M </a:t>
            </a:r>
            <a:r>
              <a:rPr lang="en-GB" sz="2000" dirty="0" smtClean="0">
                <a:latin typeface="Twinkl" pitchFamily="2" charset="0"/>
              </a:rPr>
              <a:t>– Maisie Mountain.</a:t>
            </a:r>
          </a:p>
          <a:p>
            <a:endParaRPr lang="en-GB" sz="2000" dirty="0" smtClean="0">
              <a:latin typeface="Twinkl" pitchFamily="2" charset="0"/>
            </a:endParaRPr>
          </a:p>
        </p:txBody>
      </p:sp>
      <p:sp>
        <p:nvSpPr>
          <p:cNvPr id="6" name="Rectangle 5"/>
          <p:cNvSpPr/>
          <p:nvPr/>
        </p:nvSpPr>
        <p:spPr>
          <a:xfrm>
            <a:off x="6687126" y="4953153"/>
            <a:ext cx="3736499" cy="677108"/>
          </a:xfrm>
          <a:prstGeom prst="rect">
            <a:avLst/>
          </a:prstGeom>
        </p:spPr>
        <p:txBody>
          <a:bodyPr wrap="square">
            <a:spAutoFit/>
          </a:bodyPr>
          <a:lstStyle/>
          <a:p>
            <a:r>
              <a:rPr lang="en-GB" sz="2000" b="1" dirty="0" smtClean="0">
                <a:latin typeface="Twinkl" pitchFamily="2" charset="0"/>
              </a:rPr>
              <a:t>ow </a:t>
            </a:r>
            <a:r>
              <a:rPr lang="en-GB" sz="2000" dirty="0" smtClean="0">
                <a:latin typeface="Twinkl" pitchFamily="2" charset="0"/>
              </a:rPr>
              <a:t>– bl</a:t>
            </a:r>
            <a:r>
              <a:rPr lang="en-GB" sz="2000" b="1" dirty="0" smtClean="0">
                <a:latin typeface="Twinkl" pitchFamily="2" charset="0"/>
              </a:rPr>
              <a:t>ow</a:t>
            </a:r>
            <a:r>
              <a:rPr lang="en-GB" sz="2000" dirty="0" smtClean="0">
                <a:latin typeface="Twinkl" pitchFamily="2" charset="0"/>
              </a:rPr>
              <a:t> the sn</a:t>
            </a:r>
            <a:r>
              <a:rPr lang="en-GB" sz="2000" b="1" dirty="0" smtClean="0">
                <a:latin typeface="Twinkl" pitchFamily="2" charset="0"/>
              </a:rPr>
              <a:t>ow</a:t>
            </a:r>
            <a:endParaRPr lang="en-GB" sz="2000" b="1" dirty="0">
              <a:latin typeface="Twinkl" pitchFamily="2" charset="0"/>
            </a:endParaRPr>
          </a:p>
          <a:p>
            <a:endParaRPr lang="en-GB" dirty="0">
              <a:latin typeface="Twinkl" pitchFamily="2" charset="0"/>
            </a:endParaRPr>
          </a:p>
        </p:txBody>
      </p:sp>
      <p:pic>
        <p:nvPicPr>
          <p:cNvPr id="7"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1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254408" y="248704"/>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Blending and Segmenting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sp>
        <p:nvSpPr>
          <p:cNvPr id="4" name="Rectangle 3"/>
          <p:cNvSpPr/>
          <p:nvPr/>
        </p:nvSpPr>
        <p:spPr>
          <a:xfrm>
            <a:off x="572655" y="1266764"/>
            <a:ext cx="10732654" cy="5262979"/>
          </a:xfrm>
          <a:prstGeom prst="rect">
            <a:avLst/>
          </a:prstGeom>
        </p:spPr>
        <p:txBody>
          <a:bodyPr wrap="square">
            <a:spAutoFit/>
          </a:bodyPr>
          <a:lstStyle/>
          <a:p>
            <a:pPr algn="ctr">
              <a:defRPr/>
            </a:pPr>
            <a:r>
              <a:rPr lang="en-GB" sz="2000" dirty="0">
                <a:latin typeface="Twinkl" pitchFamily="50" charset="0"/>
              </a:rPr>
              <a:t>It is important that children know and understand </a:t>
            </a:r>
            <a:r>
              <a:rPr lang="en-GB" sz="2000" dirty="0" smtClean="0">
                <a:latin typeface="Twinkl" pitchFamily="50" charset="0"/>
              </a:rPr>
              <a:t>how to blend and segment in order read and spell words correctly. </a:t>
            </a:r>
          </a:p>
          <a:p>
            <a:pPr algn="ctr">
              <a:defRPr/>
            </a:pPr>
            <a:endParaRPr lang="en-GB" sz="2000" dirty="0">
              <a:latin typeface="Twinkl" pitchFamily="50" charset="0"/>
            </a:endParaRPr>
          </a:p>
          <a:p>
            <a:pPr algn="ctr">
              <a:defRPr/>
            </a:pPr>
            <a:r>
              <a:rPr lang="en-GB" sz="2000" b="1" dirty="0" smtClean="0">
                <a:latin typeface="Twinkl" pitchFamily="50" charset="0"/>
              </a:rPr>
              <a:t>Blending  to read  </a:t>
            </a:r>
            <a:r>
              <a:rPr lang="en-GB" sz="2000" dirty="0" smtClean="0">
                <a:latin typeface="Twinkl" pitchFamily="50" charset="0"/>
              </a:rPr>
              <a:t>- when phonemes (units of sound) are merged </a:t>
            </a:r>
            <a:r>
              <a:rPr lang="en-GB" sz="2000" dirty="0">
                <a:latin typeface="Twinkl" pitchFamily="50" charset="0"/>
              </a:rPr>
              <a:t>together to pronounce a word</a:t>
            </a:r>
            <a:r>
              <a:rPr lang="en-GB" sz="2000" dirty="0" smtClean="0">
                <a:latin typeface="Twinkl" pitchFamily="50" charset="0"/>
              </a:rPr>
              <a:t>.  To </a:t>
            </a:r>
            <a:r>
              <a:rPr lang="en-GB" sz="2000" dirty="0">
                <a:latin typeface="Twinkl" pitchFamily="50" charset="0"/>
              </a:rPr>
              <a:t>read an unfamiliar word, a child must link a phoneme to each letter or letter group in a word and then merge them together to say the word = Grapheme-Phoneme Correspondence (GPC</a:t>
            </a:r>
            <a:r>
              <a:rPr lang="en-GB" sz="2000" dirty="0" smtClean="0">
                <a:latin typeface="Twinkl" pitchFamily="50" charset="0"/>
              </a:rPr>
              <a:t>) e.g. </a:t>
            </a:r>
            <a:r>
              <a:rPr lang="en-GB" sz="2000" b="1" i="1" dirty="0" err="1" smtClean="0">
                <a:solidFill>
                  <a:srgbClr val="FF0000"/>
                </a:solidFill>
                <a:latin typeface="Twinkl" pitchFamily="50" charset="0"/>
              </a:rPr>
              <a:t>sh</a:t>
            </a:r>
            <a:r>
              <a:rPr lang="en-GB" sz="2000" b="1" i="1" dirty="0" smtClean="0">
                <a:solidFill>
                  <a:srgbClr val="FF0000"/>
                </a:solidFill>
                <a:latin typeface="Twinkl" pitchFamily="50" charset="0"/>
              </a:rPr>
              <a:t> </a:t>
            </a:r>
            <a:r>
              <a:rPr lang="en-GB" sz="2000" b="1" i="1" dirty="0">
                <a:solidFill>
                  <a:srgbClr val="FF0000"/>
                </a:solidFill>
                <a:latin typeface="Twinkl" pitchFamily="50" charset="0"/>
              </a:rPr>
              <a:t>– o – </a:t>
            </a:r>
            <a:r>
              <a:rPr lang="en-GB" sz="2000" b="1" i="1" dirty="0" smtClean="0">
                <a:solidFill>
                  <a:srgbClr val="FF0000"/>
                </a:solidFill>
                <a:latin typeface="Twinkl" pitchFamily="50" charset="0"/>
              </a:rPr>
              <a:t>p  </a:t>
            </a:r>
            <a:r>
              <a:rPr lang="en-GB" sz="2000" b="1" i="1" dirty="0" smtClean="0">
                <a:solidFill>
                  <a:srgbClr val="FF0000"/>
                </a:solidFill>
                <a:latin typeface="Twinkl" pitchFamily="50" charset="0"/>
              </a:rPr>
              <a:t>/</a:t>
            </a:r>
            <a:r>
              <a:rPr lang="en-GB" sz="2000" b="1" i="1" dirty="0" smtClean="0">
                <a:solidFill>
                  <a:srgbClr val="FF0000"/>
                </a:solidFill>
                <a:latin typeface="Twinkl" pitchFamily="50" charset="0"/>
              </a:rPr>
              <a:t>– </a:t>
            </a:r>
            <a:r>
              <a:rPr lang="en-GB" sz="2000" b="1" i="1" dirty="0" err="1" smtClean="0">
                <a:solidFill>
                  <a:srgbClr val="FF0000"/>
                </a:solidFill>
                <a:latin typeface="Twinkl" pitchFamily="50" charset="0"/>
              </a:rPr>
              <a:t>sh</a:t>
            </a:r>
            <a:r>
              <a:rPr lang="en-GB" sz="2000" b="1" i="1" dirty="0" smtClean="0">
                <a:solidFill>
                  <a:srgbClr val="FF0000"/>
                </a:solidFill>
                <a:latin typeface="Twinkl" pitchFamily="50" charset="0"/>
              </a:rPr>
              <a:t> </a:t>
            </a:r>
            <a:r>
              <a:rPr lang="en-GB" sz="2000" b="1" i="1" dirty="0" err="1" smtClean="0">
                <a:solidFill>
                  <a:srgbClr val="FF0000"/>
                </a:solidFill>
                <a:latin typeface="Twinkl" pitchFamily="50" charset="0"/>
              </a:rPr>
              <a:t>ee</a:t>
            </a:r>
            <a:r>
              <a:rPr lang="en-GB" sz="2000" b="1" i="1" dirty="0" smtClean="0">
                <a:solidFill>
                  <a:srgbClr val="FF0000"/>
                </a:solidFill>
                <a:latin typeface="Twinkl" pitchFamily="50" charset="0"/>
              </a:rPr>
              <a:t> – p</a:t>
            </a:r>
          </a:p>
          <a:p>
            <a:pPr algn="ctr">
              <a:defRPr/>
            </a:pPr>
            <a:endParaRPr lang="en-GB" sz="2000" dirty="0">
              <a:solidFill>
                <a:srgbClr val="FF0000"/>
              </a:solidFill>
              <a:latin typeface="Twinkl" pitchFamily="50" charset="0"/>
            </a:endParaRPr>
          </a:p>
          <a:p>
            <a:pPr algn="ctr">
              <a:defRPr/>
            </a:pPr>
            <a:r>
              <a:rPr lang="en-GB" sz="2000" b="1" dirty="0" smtClean="0">
                <a:latin typeface="Twinkl" pitchFamily="50" charset="0"/>
              </a:rPr>
              <a:t>Segmenting to spell </a:t>
            </a:r>
            <a:r>
              <a:rPr lang="en-GB" sz="2000" dirty="0" smtClean="0">
                <a:latin typeface="Twinkl" pitchFamily="50" charset="0"/>
              </a:rPr>
              <a:t>– When individual sounds are heard in a word. To spell a word, a child must segment a word into the individual phonemes and select the relevant grapheme to represent each of these phonemes.  We encourage children to say each sound and point to the fingers on their hand as they do so, to enable them to recognise all the sounds in a word. </a:t>
            </a:r>
          </a:p>
          <a:p>
            <a:pPr algn="ctr">
              <a:defRPr/>
            </a:pPr>
            <a:endParaRPr lang="en-GB" sz="2000" dirty="0" smtClean="0">
              <a:latin typeface="Twinkl" pitchFamily="50" charset="0"/>
            </a:endParaRPr>
          </a:p>
          <a:p>
            <a:pPr algn="ctr">
              <a:defRPr/>
            </a:pPr>
            <a:r>
              <a:rPr lang="en-GB" sz="2000" dirty="0" smtClean="0">
                <a:latin typeface="Twinkl" pitchFamily="50" charset="0"/>
              </a:rPr>
              <a:t>For </a:t>
            </a:r>
            <a:r>
              <a:rPr lang="en-GB" sz="2000" dirty="0">
                <a:latin typeface="Twinkl" pitchFamily="50" charset="0"/>
              </a:rPr>
              <a:t>example a child may write: </a:t>
            </a:r>
            <a:endParaRPr lang="en-GB" sz="2000" dirty="0" smtClean="0">
              <a:latin typeface="Twinkl" pitchFamily="50" charset="0"/>
            </a:endParaRPr>
          </a:p>
          <a:p>
            <a:pPr algn="ctr">
              <a:defRPr/>
            </a:pPr>
            <a:r>
              <a:rPr lang="en-GB" sz="2000" b="1" i="1" dirty="0" smtClean="0">
                <a:solidFill>
                  <a:srgbClr val="FF0000"/>
                </a:solidFill>
                <a:latin typeface="Twinkl" pitchFamily="50" charset="0"/>
              </a:rPr>
              <a:t>‘The </a:t>
            </a:r>
            <a:r>
              <a:rPr lang="en-GB" sz="2000" b="1" i="1" dirty="0">
                <a:solidFill>
                  <a:srgbClr val="FF0000"/>
                </a:solidFill>
                <a:latin typeface="Twinkl" pitchFamily="50" charset="0"/>
              </a:rPr>
              <a:t>cat was </a:t>
            </a:r>
            <a:r>
              <a:rPr lang="en-GB" sz="2000" b="1" i="1" dirty="0" err="1">
                <a:solidFill>
                  <a:srgbClr val="FF0000"/>
                </a:solidFill>
                <a:latin typeface="Twinkl" pitchFamily="50" charset="0"/>
              </a:rPr>
              <a:t>blak</a:t>
            </a:r>
            <a:r>
              <a:rPr lang="en-GB" sz="2000" b="1" i="1" dirty="0">
                <a:solidFill>
                  <a:srgbClr val="FF0000"/>
                </a:solidFill>
                <a:latin typeface="Twinkl" pitchFamily="50" charset="0"/>
              </a:rPr>
              <a:t>. It had a </a:t>
            </a:r>
            <a:r>
              <a:rPr lang="en-GB" sz="2000" b="1" i="1" dirty="0" err="1">
                <a:solidFill>
                  <a:srgbClr val="FF0000"/>
                </a:solidFill>
                <a:latin typeface="Twinkl" pitchFamily="50" charset="0"/>
              </a:rPr>
              <a:t>wiet</a:t>
            </a:r>
            <a:r>
              <a:rPr lang="en-GB" sz="2000" b="1" i="1" dirty="0">
                <a:solidFill>
                  <a:srgbClr val="FF0000"/>
                </a:solidFill>
                <a:latin typeface="Twinkl" pitchFamily="50" charset="0"/>
              </a:rPr>
              <a:t> </a:t>
            </a:r>
            <a:r>
              <a:rPr lang="en-GB" sz="2000" b="1" i="1" dirty="0" err="1">
                <a:solidFill>
                  <a:srgbClr val="FF0000"/>
                </a:solidFill>
                <a:latin typeface="Twinkl" pitchFamily="50" charset="0"/>
              </a:rPr>
              <a:t>tayl</a:t>
            </a:r>
            <a:r>
              <a:rPr lang="en-GB" sz="2000" b="1" i="1" dirty="0">
                <a:solidFill>
                  <a:srgbClr val="FF0000"/>
                </a:solidFill>
                <a:latin typeface="Twinkl" pitchFamily="50" charset="0"/>
              </a:rPr>
              <a:t> and a </a:t>
            </a:r>
            <a:r>
              <a:rPr lang="en-GB" sz="2000" b="1" i="1" dirty="0" err="1">
                <a:solidFill>
                  <a:srgbClr val="FF0000"/>
                </a:solidFill>
                <a:latin typeface="Twinkl" pitchFamily="50" charset="0"/>
              </a:rPr>
              <a:t>pinc</a:t>
            </a:r>
            <a:r>
              <a:rPr lang="en-GB" sz="2000" b="1" i="1" dirty="0">
                <a:solidFill>
                  <a:srgbClr val="FF0000"/>
                </a:solidFill>
                <a:latin typeface="Twinkl" pitchFamily="50" charset="0"/>
              </a:rPr>
              <a:t> </a:t>
            </a:r>
            <a:r>
              <a:rPr lang="en-GB" sz="2000" b="1" i="1" dirty="0" err="1">
                <a:solidFill>
                  <a:srgbClr val="FF0000"/>
                </a:solidFill>
                <a:latin typeface="Twinkl" pitchFamily="50" charset="0"/>
              </a:rPr>
              <a:t>noas</a:t>
            </a:r>
            <a:r>
              <a:rPr lang="en-GB" sz="2000" b="1" i="1" dirty="0" smtClean="0">
                <a:solidFill>
                  <a:srgbClr val="FF0000"/>
                </a:solidFill>
                <a:latin typeface="Twinkl" pitchFamily="50" charset="0"/>
              </a:rPr>
              <a:t>.’       </a:t>
            </a:r>
            <a:r>
              <a:rPr lang="en-GB" b="1" i="1" dirty="0" smtClean="0">
                <a:solidFill>
                  <a:schemeClr val="bg1"/>
                </a:solidFill>
                <a:latin typeface="Twinkl" pitchFamily="50" charset="0"/>
              </a:rPr>
              <a:t>.</a:t>
            </a:r>
            <a:r>
              <a:rPr lang="en-GB" b="1" i="1" dirty="0" smtClean="0">
                <a:solidFill>
                  <a:srgbClr val="FF0000"/>
                </a:solidFill>
                <a:latin typeface="Twinkl" pitchFamily="50" charset="0"/>
              </a:rPr>
              <a:t> </a:t>
            </a:r>
            <a:r>
              <a:rPr lang="en-GB" sz="2000" b="1" i="1" dirty="0" smtClean="0">
                <a:solidFill>
                  <a:srgbClr val="FF0000"/>
                </a:solidFill>
                <a:latin typeface="Twinkl" pitchFamily="50" charset="0"/>
              </a:rPr>
              <a:t>                                   </a:t>
            </a:r>
            <a:endParaRPr lang="en-GB" sz="2000" b="1" i="1" dirty="0">
              <a:solidFill>
                <a:srgbClr val="FF0000"/>
              </a:solidFill>
              <a:latin typeface="Twinkl" pitchFamily="50" charset="0"/>
            </a:endParaRPr>
          </a:p>
          <a:p>
            <a:pPr>
              <a:defRPr/>
            </a:pPr>
            <a:endParaRPr lang="en-GB" dirty="0"/>
          </a:p>
          <a:p>
            <a:pPr>
              <a:defRPr/>
            </a:pPr>
            <a:endParaRPr lang="en-GB" dirty="0"/>
          </a:p>
        </p:txBody>
      </p:sp>
      <p:pic>
        <p:nvPicPr>
          <p:cNvPr id="5"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48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294284" y="206735"/>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Sound Buttons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4"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55" y="318386"/>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28539" y="885066"/>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6" name="Rectangle 5"/>
          <p:cNvSpPr/>
          <p:nvPr/>
        </p:nvSpPr>
        <p:spPr>
          <a:xfrm>
            <a:off x="2584561" y="1595323"/>
            <a:ext cx="7420159" cy="6001643"/>
          </a:xfrm>
          <a:prstGeom prst="rect">
            <a:avLst/>
          </a:prstGeom>
        </p:spPr>
        <p:txBody>
          <a:bodyPr wrap="square">
            <a:spAutoFit/>
          </a:bodyPr>
          <a:lstStyle/>
          <a:p>
            <a:pPr algn="ctr"/>
            <a:r>
              <a:rPr lang="en-US" altLang="en-US" sz="1400" dirty="0" smtClean="0">
                <a:latin typeface="Twinkl" pitchFamily="50" charset="0"/>
              </a:rPr>
              <a:t>  </a:t>
            </a:r>
            <a:r>
              <a:rPr lang="en-US" altLang="en-US" sz="9600" dirty="0" smtClean="0">
                <a:latin typeface="Twinkl" pitchFamily="50" charset="0"/>
              </a:rPr>
              <a:t>can  </a:t>
            </a:r>
            <a:r>
              <a:rPr lang="en-US" altLang="en-US" sz="1100" dirty="0" smtClean="0">
                <a:latin typeface="Twinkl" pitchFamily="50" charset="0"/>
              </a:rPr>
              <a:t>                                   </a:t>
            </a:r>
            <a:r>
              <a:rPr lang="en-US" altLang="en-US" sz="9600" dirty="0" smtClean="0">
                <a:latin typeface="Twinkl" pitchFamily="50" charset="0"/>
              </a:rPr>
              <a:t>chop   	  </a:t>
            </a:r>
          </a:p>
          <a:p>
            <a:pPr algn="ctr"/>
            <a:r>
              <a:rPr lang="en-US" altLang="en-US" sz="9600" dirty="0" smtClean="0">
                <a:latin typeface="Twinkl" pitchFamily="50" charset="0"/>
              </a:rPr>
              <a:t>church</a:t>
            </a:r>
            <a:endParaRPr lang="en-GB" sz="9600" dirty="0" smtClean="0">
              <a:latin typeface="Twinkl" pitchFamily="50" charset="0"/>
            </a:endParaRPr>
          </a:p>
          <a:p>
            <a:endParaRPr lang="en-GB" sz="9600" dirty="0">
              <a:latin typeface="Twinkl" pitchFamily="50" charset="0"/>
            </a:endParaRPr>
          </a:p>
        </p:txBody>
      </p:sp>
      <p:sp>
        <p:nvSpPr>
          <p:cNvPr id="8" name="Oval 7"/>
          <p:cNvSpPr/>
          <p:nvPr/>
        </p:nvSpPr>
        <p:spPr>
          <a:xfrm>
            <a:off x="3214255" y="3057236"/>
            <a:ext cx="240145" cy="24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786411" y="3057236"/>
            <a:ext cx="240145" cy="24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519931" y="3057236"/>
            <a:ext cx="240145" cy="24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584191" y="3057236"/>
            <a:ext cx="240145" cy="24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201643" y="3057236"/>
            <a:ext cx="240145" cy="24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7329429" y="3057236"/>
            <a:ext cx="877455" cy="138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58476" y="5851236"/>
            <a:ext cx="877455" cy="138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5852000" y="5851236"/>
            <a:ext cx="877455" cy="138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7045524" y="5851236"/>
            <a:ext cx="877455" cy="138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9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1804025" y="814803"/>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3" name="Rectangle 2"/>
          <p:cNvSpPr/>
          <p:nvPr/>
        </p:nvSpPr>
        <p:spPr>
          <a:xfrm>
            <a:off x="2405266" y="127383"/>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Phoneme Frames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351" y="4133520"/>
            <a:ext cx="57054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3894896" y="1843494"/>
            <a:ext cx="4131504" cy="1697440"/>
          </a:xfrm>
          <a:prstGeom prst="rect">
            <a:avLst/>
          </a:prstGeom>
        </p:spPr>
      </p:pic>
      <p:pic>
        <p:nvPicPr>
          <p:cNvPr id="8"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62" y="22836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90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1758</Words>
  <Application>Microsoft Office PowerPoint</Application>
  <PresentationFormat>Widescreen</PresentationFormat>
  <Paragraphs>183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PMingLiU</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Kirstie Macleod</dc:creator>
  <cp:lastModifiedBy>Kirstie Macleod</cp:lastModifiedBy>
  <cp:revision>40</cp:revision>
  <dcterms:created xsi:type="dcterms:W3CDTF">2021-01-26T10:39:59Z</dcterms:created>
  <dcterms:modified xsi:type="dcterms:W3CDTF">2021-11-30T15:00:11Z</dcterms:modified>
</cp:coreProperties>
</file>