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sldIdLst>
    <p:sldId id="256" r:id="rId2"/>
    <p:sldId id="260" r:id="rId3"/>
    <p:sldId id="257" r:id="rId4"/>
    <p:sldId id="258" r:id="rId5"/>
    <p:sldId id="259" r:id="rId6"/>
    <p:sldId id="261" r:id="rId7"/>
    <p:sldId id="263" r:id="rId8"/>
    <p:sldId id="264" r:id="rId9"/>
    <p:sldId id="262" r:id="rId10"/>
    <p:sldId id="266" r:id="rId11"/>
    <p:sldId id="268" r:id="rId12"/>
    <p:sldId id="272" r:id="rId13"/>
    <p:sldId id="271" r:id="rId14"/>
    <p:sldId id="269" r:id="rId15"/>
    <p:sldId id="270" r:id="rId16"/>
    <p:sldId id="273" r:id="rId17"/>
    <p:sldId id="275" r:id="rId18"/>
    <p:sldId id="277" r:id="rId19"/>
    <p:sldId id="278"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499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723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6538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9785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922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683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0073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150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470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157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953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308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098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435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1748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264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434341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ambridgeshire.gov.uk/residents/children-and-families/local-offer/about-cambridgeshire-s-local-offer" TargetMode="External"/><Relationship Id="rId2" Type="http://schemas.openxmlformats.org/officeDocument/2006/relationships/hyperlink" Target="https://www.gov.uk/government/publications/send-code-of-practice-0-to-25"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cambridgeshire.gov.uk/residents/children-and-families/local-offer/local-offer-care-and-family-support/send-information-advice-and-support-service-sendiass" TargetMode="External"/><Relationship Id="rId4" Type="http://schemas.openxmlformats.org/officeDocument/2006/relationships/hyperlink" Target="https://www.pinpoint-cambs.org.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ambridgeshire.gov.uk/residents/children-and-families/parenting-and-family-support/providing-children-and-family-services-how-we-work/early-help-assessment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ambridgeshire.gov.uk/"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Special Educational Needs and Disabilities (SEND)</a:t>
            </a:r>
          </a:p>
        </p:txBody>
      </p:sp>
      <p:sp>
        <p:nvSpPr>
          <p:cNvPr id="3" name="Subtitle 2"/>
          <p:cNvSpPr>
            <a:spLocks noGrp="1"/>
          </p:cNvSpPr>
          <p:nvPr>
            <p:ph type="subTitle" idx="1"/>
          </p:nvPr>
        </p:nvSpPr>
        <p:spPr/>
        <p:txBody>
          <a:bodyPr>
            <a:normAutofit/>
          </a:bodyPr>
          <a:lstStyle/>
          <a:p>
            <a:r>
              <a:rPr lang="en-GB" sz="2400" dirty="0">
                <a:latin typeface="Century Gothic" panose="020B0502020202020204" pitchFamily="34" charset="0"/>
              </a:rPr>
              <a:t>Benwick Primary School</a:t>
            </a:r>
          </a:p>
          <a:p>
            <a:r>
              <a:rPr lang="en-GB" sz="2400" dirty="0">
                <a:latin typeface="Century Gothic" panose="020B0502020202020204" pitchFamily="34" charset="0"/>
              </a:rPr>
              <a:t>Information report 2023-2024</a:t>
            </a:r>
          </a:p>
        </p:txBody>
      </p:sp>
      <p:pic>
        <p:nvPicPr>
          <p:cNvPr id="4" name="Picture 3"/>
          <p:cNvPicPr>
            <a:picLocks noChangeAspect="1"/>
          </p:cNvPicPr>
          <p:nvPr/>
        </p:nvPicPr>
        <p:blipFill>
          <a:blip r:embed="rId2"/>
          <a:stretch>
            <a:fillRect/>
          </a:stretch>
        </p:blipFill>
        <p:spPr>
          <a:xfrm>
            <a:off x="684357" y="3679681"/>
            <a:ext cx="2990850" cy="2657475"/>
          </a:xfrm>
          <a:prstGeom prst="rect">
            <a:avLst/>
          </a:prstGeom>
        </p:spPr>
      </p:pic>
    </p:spTree>
    <p:extLst>
      <p:ext uri="{BB962C8B-B14F-4D97-AF65-F5344CB8AC3E}">
        <p14:creationId xmlns:p14="http://schemas.microsoft.com/office/powerpoint/2010/main" val="48763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609600"/>
            <a:ext cx="11120582" cy="1320800"/>
          </a:xfrm>
        </p:spPr>
        <p:txBody>
          <a:bodyPr>
            <a:normAutofit fontScale="90000"/>
          </a:bodyPr>
          <a:lstStyle/>
          <a:p>
            <a:pPr algn="ctr"/>
            <a:r>
              <a:rPr lang="en-GB" dirty="0">
                <a:solidFill>
                  <a:srgbClr val="7030A0"/>
                </a:solidFill>
              </a:rPr>
              <a:t>How will the school know if my child has Special Educational Needs?</a:t>
            </a:r>
            <a:br>
              <a:rPr lang="en-GB" dirty="0">
                <a:solidFill>
                  <a:srgbClr val="7030A0"/>
                </a:solidFill>
              </a:rPr>
            </a:br>
            <a:endParaRPr lang="en-GB" dirty="0">
              <a:solidFill>
                <a:srgbClr val="7030A0"/>
              </a:solidFill>
            </a:endParaRPr>
          </a:p>
        </p:txBody>
      </p:sp>
      <p:sp>
        <p:nvSpPr>
          <p:cNvPr id="3" name="Content Placeholder 2"/>
          <p:cNvSpPr>
            <a:spLocks noGrp="1"/>
          </p:cNvSpPr>
          <p:nvPr>
            <p:ph idx="1"/>
          </p:nvPr>
        </p:nvSpPr>
        <p:spPr>
          <a:xfrm>
            <a:off x="677333" y="1403927"/>
            <a:ext cx="10748049" cy="5070764"/>
          </a:xfrm>
        </p:spPr>
        <p:txBody>
          <a:bodyPr>
            <a:noAutofit/>
          </a:bodyPr>
          <a:lstStyle/>
          <a:p>
            <a:pPr marL="0" indent="0">
              <a:buNone/>
            </a:pPr>
            <a:r>
              <a:rPr lang="en-GB" sz="1100" dirty="0">
                <a:latin typeface="Century Gothic" panose="020B0502020202020204" pitchFamily="34" charset="0"/>
              </a:rPr>
              <a:t> </a:t>
            </a:r>
          </a:p>
          <a:p>
            <a:r>
              <a:rPr lang="en-GB" sz="1600" dirty="0">
                <a:solidFill>
                  <a:schemeClr val="tx1"/>
                </a:solidFill>
                <a:latin typeface="Century Gothic" panose="020B0502020202020204" pitchFamily="34" charset="0"/>
              </a:rPr>
              <a:t>To ensure that all children in our school reach their full potential, we are continually assessing children and planning to meet individual needs through a continuous cycle of planning, assessment and monitoring.  There are half termly meetings with the Head Teacher to discuss pupil progress and identify children who may need additional support.  We will be looking for children who: </a:t>
            </a:r>
          </a:p>
          <a:p>
            <a:pPr lvl="0"/>
            <a:r>
              <a:rPr lang="en-GB" sz="1600" dirty="0">
                <a:solidFill>
                  <a:schemeClr val="tx1"/>
                </a:solidFill>
                <a:latin typeface="Century Gothic" panose="020B0502020202020204" pitchFamily="34" charset="0"/>
              </a:rPr>
              <a:t>are making slower progress than other children who started at the same level</a:t>
            </a:r>
          </a:p>
          <a:p>
            <a:pPr lvl="0"/>
            <a:r>
              <a:rPr lang="en-GB" sz="1600" dirty="0">
                <a:solidFill>
                  <a:schemeClr val="tx1"/>
                </a:solidFill>
                <a:latin typeface="Century Gothic" panose="020B0502020202020204" pitchFamily="34" charset="0"/>
              </a:rPr>
              <a:t>have changed their rate of progress</a:t>
            </a:r>
          </a:p>
          <a:p>
            <a:pPr lvl="0"/>
            <a:r>
              <a:rPr lang="en-GB" sz="1600" dirty="0">
                <a:solidFill>
                  <a:schemeClr val="tx1"/>
                </a:solidFill>
                <a:latin typeface="Century Gothic" panose="020B0502020202020204" pitchFamily="34" charset="0"/>
              </a:rPr>
              <a:t>have an underlying medical condition</a:t>
            </a:r>
          </a:p>
          <a:p>
            <a:pPr lvl="0"/>
            <a:r>
              <a:rPr lang="en-GB" sz="1600" dirty="0">
                <a:solidFill>
                  <a:schemeClr val="tx1"/>
                </a:solidFill>
                <a:latin typeface="Century Gothic" panose="020B0502020202020204" pitchFamily="34" charset="0"/>
              </a:rPr>
              <a:t>are finding particular aspects of the curriculum difficult</a:t>
            </a:r>
          </a:p>
          <a:p>
            <a:r>
              <a:rPr lang="en-GB" sz="1600" dirty="0">
                <a:latin typeface="Century Gothic" panose="020B0502020202020204" pitchFamily="34" charset="0"/>
              </a:rPr>
              <a:t>High quality teaching needs to be provided to ensure that we address individual needs.  For some children, targeting their areas of difficulty will see their learning improve.  If your child continues to make slow progress, we will need to gather further information through observations, work and conversations to obtain an overall view of your child and their overall functioning and needs.  We will then invite you to a meeting with the SENDCO and class teacher.  Before the meeting, we will listen to your child’s views to ensure that they are involved with the process.  At the meeting we may decide that your child has special educational needs and at that point with your agreement your child will be put on the Special Educational Needs register at SEN Support.</a:t>
            </a:r>
          </a:p>
          <a:p>
            <a:endParaRPr lang="en-GB" sz="1100" dirty="0">
              <a:latin typeface="Century Gothic" panose="020B0502020202020204" pitchFamily="34" charset="0"/>
            </a:endParaRPr>
          </a:p>
        </p:txBody>
      </p:sp>
    </p:spTree>
    <p:extLst>
      <p:ext uri="{BB962C8B-B14F-4D97-AF65-F5344CB8AC3E}">
        <p14:creationId xmlns:p14="http://schemas.microsoft.com/office/powerpoint/2010/main" val="76203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350884" cy="1117600"/>
          </a:xfrm>
        </p:spPr>
        <p:txBody>
          <a:bodyPr>
            <a:normAutofit fontScale="90000"/>
          </a:bodyPr>
          <a:lstStyle/>
          <a:p>
            <a:pPr algn="ctr"/>
            <a:r>
              <a:rPr lang="en-GB" dirty="0">
                <a:solidFill>
                  <a:srgbClr val="7030A0"/>
                </a:solidFill>
              </a:rPr>
              <a:t>What kinds of Special Educational Needs can the school help my child with?</a:t>
            </a:r>
            <a:br>
              <a:rPr lang="en-GB" dirty="0">
                <a:solidFill>
                  <a:srgbClr val="7030A0"/>
                </a:solidFill>
              </a:rPr>
            </a:br>
            <a:endParaRPr lang="en-GB" dirty="0">
              <a:solidFill>
                <a:srgbClr val="7030A0"/>
              </a:solidFill>
            </a:endParaRPr>
          </a:p>
        </p:txBody>
      </p:sp>
      <p:pic>
        <p:nvPicPr>
          <p:cNvPr id="4" name="Content Placeholder 3"/>
          <p:cNvPicPr>
            <a:picLocks noGrp="1" noChangeAspect="1"/>
          </p:cNvPicPr>
          <p:nvPr>
            <p:ph idx="1"/>
          </p:nvPr>
        </p:nvPicPr>
        <p:blipFill>
          <a:blip r:embed="rId2"/>
          <a:stretch>
            <a:fillRect/>
          </a:stretch>
        </p:blipFill>
        <p:spPr>
          <a:xfrm>
            <a:off x="5978386" y="1560946"/>
            <a:ext cx="6112586" cy="4506913"/>
          </a:xfrm>
          <a:prstGeom prst="rect">
            <a:avLst/>
          </a:prstGeom>
        </p:spPr>
      </p:pic>
      <p:sp>
        <p:nvSpPr>
          <p:cNvPr id="5" name="TextBox 4"/>
          <p:cNvSpPr txBox="1"/>
          <p:nvPr/>
        </p:nvSpPr>
        <p:spPr>
          <a:xfrm>
            <a:off x="295564" y="1727200"/>
            <a:ext cx="6308436" cy="5355312"/>
          </a:xfrm>
          <a:prstGeom prst="rect">
            <a:avLst/>
          </a:prstGeom>
          <a:noFill/>
        </p:spPr>
        <p:txBody>
          <a:bodyPr wrap="square" rtlCol="0">
            <a:spAutoFit/>
          </a:bodyPr>
          <a:lstStyle/>
          <a:p>
            <a:r>
              <a:rPr lang="en-GB" dirty="0">
                <a:latin typeface="Century Gothic" panose="020B0502020202020204" pitchFamily="34" charset="0"/>
              </a:rPr>
              <a:t>Benwick Primary School is a fully inclusive school, where each child is treated as an individual. We strive to ensure that all children are able to achieve their full potential.  We aim to identify individual needs and support these to ensure that all children make progress.</a:t>
            </a:r>
          </a:p>
          <a:p>
            <a:endParaRPr lang="en-GB" dirty="0">
              <a:latin typeface="Century Gothic" panose="020B0502020202020204" pitchFamily="34" charset="0"/>
            </a:endParaRPr>
          </a:p>
          <a:p>
            <a:r>
              <a:rPr lang="en-GB" dirty="0">
                <a:latin typeface="Century Gothic" panose="020B0502020202020204" pitchFamily="34" charset="0"/>
              </a:rPr>
              <a:t>All children on the special needs register will have an individual plan written by the class overseen by the </a:t>
            </a:r>
            <a:r>
              <a:rPr lang="en-GB" dirty="0" err="1">
                <a:latin typeface="Century Gothic" panose="020B0502020202020204" pitchFamily="34" charset="0"/>
              </a:rPr>
              <a:t>SENDCo</a:t>
            </a:r>
            <a:r>
              <a:rPr lang="en-GB" dirty="0">
                <a:latin typeface="Century Gothic" panose="020B0502020202020204" pitchFamily="34" charset="0"/>
              </a:rPr>
              <a:t>. This diagram shows how there is a continuous and cyclical assessment process being undertaken throughout the school year. These plans are reviewed and changed termly. The plan will be discussed and amended with parents by the class teacher. For some children it may be necessary to arrange for specialist assessments and support from an outside agency. However, before we contact any agencies it would be discussed with parents first.</a:t>
            </a:r>
          </a:p>
          <a:p>
            <a:endParaRPr lang="en-GB" dirty="0">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179339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solidFill>
                  <a:srgbClr val="7030A0"/>
                </a:solidFill>
              </a:rPr>
              <a:t>How will the child themselves be involved with discussions?</a:t>
            </a:r>
            <a:br>
              <a:rPr lang="en-GB" dirty="0">
                <a:solidFill>
                  <a:srgbClr val="7030A0"/>
                </a:solidFill>
              </a:rPr>
            </a:br>
            <a:endParaRPr lang="en-GB" dirty="0">
              <a:solidFill>
                <a:srgbClr val="7030A0"/>
              </a:solidFill>
            </a:endParaRPr>
          </a:p>
        </p:txBody>
      </p:sp>
      <p:sp>
        <p:nvSpPr>
          <p:cNvPr id="3" name="Content Placeholder 2"/>
          <p:cNvSpPr>
            <a:spLocks noGrp="1"/>
          </p:cNvSpPr>
          <p:nvPr>
            <p:ph idx="1"/>
          </p:nvPr>
        </p:nvSpPr>
        <p:spPr/>
        <p:txBody>
          <a:bodyPr>
            <a:normAutofit/>
          </a:bodyPr>
          <a:lstStyle/>
          <a:p>
            <a:r>
              <a:rPr lang="en-GB" sz="2000" dirty="0">
                <a:latin typeface="Century Gothic" panose="020B0502020202020204" pitchFamily="34" charset="0"/>
              </a:rPr>
              <a:t>Children with SEN often have knowledge about their own needs along with the sort of support and help that they may need in order to be able to fulfil their full potential.  Children will be encouraged to provide their views about their learning and the next steps that need to be taken, along with the type of support that they find useful.  As a school we will always work in the best interests of the child, particularly if the child is not so aware of their own specific needs.</a:t>
            </a:r>
          </a:p>
        </p:txBody>
      </p:sp>
      <p:pic>
        <p:nvPicPr>
          <p:cNvPr id="4" name="Picture 3"/>
          <p:cNvPicPr>
            <a:picLocks noChangeAspect="1"/>
          </p:cNvPicPr>
          <p:nvPr/>
        </p:nvPicPr>
        <p:blipFill>
          <a:blip r:embed="rId2"/>
          <a:stretch>
            <a:fillRect/>
          </a:stretch>
        </p:blipFill>
        <p:spPr>
          <a:xfrm>
            <a:off x="5212339" y="4413826"/>
            <a:ext cx="4226328" cy="1940791"/>
          </a:xfrm>
          <a:prstGeom prst="rect">
            <a:avLst/>
          </a:prstGeom>
        </p:spPr>
      </p:pic>
    </p:spTree>
    <p:extLst>
      <p:ext uri="{BB962C8B-B14F-4D97-AF65-F5344CB8AC3E}">
        <p14:creationId xmlns:p14="http://schemas.microsoft.com/office/powerpoint/2010/main" val="3606495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427248" cy="1320800"/>
          </a:xfrm>
        </p:spPr>
        <p:txBody>
          <a:bodyPr/>
          <a:lstStyle/>
          <a:p>
            <a:pPr algn="ctr"/>
            <a:r>
              <a:rPr lang="en-GB" dirty="0">
                <a:solidFill>
                  <a:srgbClr val="7030A0"/>
                </a:solidFill>
              </a:rPr>
              <a:t>How will the school measure the progress of my child?</a:t>
            </a:r>
          </a:p>
        </p:txBody>
      </p:sp>
      <p:sp>
        <p:nvSpPr>
          <p:cNvPr id="3" name="Content Placeholder 2"/>
          <p:cNvSpPr>
            <a:spLocks noGrp="1"/>
          </p:cNvSpPr>
          <p:nvPr>
            <p:ph idx="1"/>
          </p:nvPr>
        </p:nvSpPr>
        <p:spPr>
          <a:xfrm>
            <a:off x="677334" y="1930400"/>
            <a:ext cx="10378593" cy="3880773"/>
          </a:xfrm>
        </p:spPr>
        <p:txBody>
          <a:bodyPr>
            <a:noAutofit/>
          </a:bodyPr>
          <a:lstStyle/>
          <a:p>
            <a:r>
              <a:rPr lang="en-GB" sz="2000" dirty="0">
                <a:latin typeface="Century Gothic" panose="020B0502020202020204" pitchFamily="34" charset="0"/>
              </a:rPr>
              <a:t>Your child’s progress is continually monitored by the class teacher and discussed termly at Pupil Progress Meetings.</a:t>
            </a:r>
          </a:p>
          <a:p>
            <a:r>
              <a:rPr lang="en-GB" sz="2000" dirty="0">
                <a:latin typeface="Century Gothic" panose="020B0502020202020204" pitchFamily="34" charset="0"/>
              </a:rPr>
              <a:t>Each child from Reception to Year 6 is assessed termly against the end of year expectations which are part of the National Curriculum.</a:t>
            </a:r>
          </a:p>
          <a:p>
            <a:r>
              <a:rPr lang="en-GB" sz="2000" dirty="0">
                <a:latin typeface="Century Gothic" panose="020B0502020202020204" pitchFamily="34" charset="0"/>
              </a:rPr>
              <a:t>At the end of each Key Stage (Years 2 &amp; 6) all children are formally assessed using the Standard Assessment Tests (SATs) along with Teacher Assessment. This is a statutory requirement.</a:t>
            </a:r>
          </a:p>
          <a:p>
            <a:r>
              <a:rPr lang="en-GB" sz="2000" dirty="0">
                <a:latin typeface="Century Gothic" panose="020B0502020202020204" pitchFamily="34" charset="0"/>
              </a:rPr>
              <a:t>Children with an EHC Plan are also formally reviewed at an Annual Review Meeting with parents, staff and other professionals involved in your child’s care and education.</a:t>
            </a:r>
          </a:p>
          <a:p>
            <a:r>
              <a:rPr lang="en-GB" sz="2000" dirty="0">
                <a:latin typeface="Century Gothic" panose="020B0502020202020204" pitchFamily="34" charset="0"/>
              </a:rPr>
              <a:t>Pupil work study or ‘book looks’, planning scrutiny and lesson visits will be undertaken regularly by the Senior Leadership Team to ensure that the needs of all learners are met and that teaching is of a high standard.</a:t>
            </a:r>
          </a:p>
        </p:txBody>
      </p:sp>
    </p:spTree>
    <p:extLst>
      <p:ext uri="{BB962C8B-B14F-4D97-AF65-F5344CB8AC3E}">
        <p14:creationId xmlns:p14="http://schemas.microsoft.com/office/powerpoint/2010/main" val="3797068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0" y="212436"/>
            <a:ext cx="9550401" cy="743527"/>
          </a:xfrm>
        </p:spPr>
        <p:txBody>
          <a:bodyPr>
            <a:noAutofit/>
          </a:bodyPr>
          <a:lstStyle/>
          <a:p>
            <a:pPr algn="ctr"/>
            <a:r>
              <a:rPr lang="en-GB" dirty="0">
                <a:solidFill>
                  <a:srgbClr val="7030A0"/>
                </a:solidFill>
              </a:rPr>
              <a:t>Who will be involved in helping my child?</a:t>
            </a:r>
            <a:br>
              <a:rPr lang="en-GB" dirty="0">
                <a:solidFill>
                  <a:srgbClr val="7030A0"/>
                </a:solidFill>
              </a:rPr>
            </a:br>
            <a:endParaRPr lang="en-GB" dirty="0">
              <a:solidFill>
                <a:srgbClr val="7030A0"/>
              </a:solidFill>
            </a:endParaRPr>
          </a:p>
        </p:txBody>
      </p:sp>
      <p:sp>
        <p:nvSpPr>
          <p:cNvPr id="3" name="Content Placeholder 2"/>
          <p:cNvSpPr>
            <a:spLocks noGrp="1"/>
          </p:cNvSpPr>
          <p:nvPr>
            <p:ph idx="1"/>
          </p:nvPr>
        </p:nvSpPr>
        <p:spPr>
          <a:xfrm>
            <a:off x="535710" y="955963"/>
            <a:ext cx="11203708" cy="5209309"/>
          </a:xfrm>
        </p:spPr>
        <p:txBody>
          <a:bodyPr/>
          <a:lstStyle/>
          <a:p>
            <a:pPr marL="0" indent="0">
              <a:buNone/>
            </a:pPr>
            <a:r>
              <a:rPr lang="en-GB" dirty="0"/>
              <a:t>It depends upon the needs of the child as to how many people will be involved with your child.  For some children it may be just the class teacher, the SENDCO and parents.  However, for others this may extend to other outside professionals.  There are some of the people who may be involved with your child:</a:t>
            </a:r>
          </a:p>
          <a:p>
            <a:endParaRPr lang="en-GB" dirty="0"/>
          </a:p>
        </p:txBody>
      </p:sp>
      <p:pic>
        <p:nvPicPr>
          <p:cNvPr id="4" name="Picture 3"/>
          <p:cNvPicPr>
            <a:picLocks noChangeAspect="1"/>
          </p:cNvPicPr>
          <p:nvPr/>
        </p:nvPicPr>
        <p:blipFill>
          <a:blip r:embed="rId2"/>
          <a:stretch>
            <a:fillRect/>
          </a:stretch>
        </p:blipFill>
        <p:spPr>
          <a:xfrm>
            <a:off x="1043711" y="2043699"/>
            <a:ext cx="9744364" cy="4611101"/>
          </a:xfrm>
          <a:prstGeom prst="rect">
            <a:avLst/>
          </a:prstGeom>
        </p:spPr>
      </p:pic>
    </p:spTree>
    <p:extLst>
      <p:ext uri="{BB962C8B-B14F-4D97-AF65-F5344CB8AC3E}">
        <p14:creationId xmlns:p14="http://schemas.microsoft.com/office/powerpoint/2010/main" val="397897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563" y="311027"/>
            <a:ext cx="10446328" cy="2269660"/>
          </a:xfrm>
          <a:prstGeom prst="rect">
            <a:avLst/>
          </a:prstGeom>
        </p:spPr>
        <p:txBody>
          <a:bodyPr wrap="square">
            <a:spAutoFit/>
          </a:bodyPr>
          <a:lstStyle/>
          <a:p>
            <a:pPr algn="ctr">
              <a:lnSpc>
                <a:spcPct val="107000"/>
              </a:lnSpc>
              <a:spcAft>
                <a:spcPts val="800"/>
              </a:spcAft>
            </a:pPr>
            <a:r>
              <a:rPr lang="en-GB" sz="3600" dirty="0">
                <a:solidFill>
                  <a:srgbClr val="7030A0"/>
                </a:solidFill>
                <a:latin typeface="+mj-lt"/>
                <a:ea typeface="Calibri" panose="020F0502020204030204" pitchFamily="34" charset="0"/>
                <a:cs typeface="Arial" panose="020B0604020202020204" pitchFamily="34" charset="0"/>
              </a:rPr>
              <a:t>What support is available for ensuring the emotional and social development of children with SEND?</a:t>
            </a:r>
          </a:p>
          <a:p>
            <a:pPr>
              <a:lnSpc>
                <a:spcPct val="107000"/>
              </a:lnSpc>
              <a:spcAft>
                <a:spcPts val="800"/>
              </a:spcAft>
            </a:pPr>
            <a:endParaRPr lang="en-GB" dirty="0">
              <a:solidFill>
                <a:schemeClr val="accent2"/>
              </a:solidFill>
              <a:latin typeface="+mj-lt"/>
              <a:ea typeface="Calibri" panose="020F0502020204030204" pitchFamily="34" charset="0"/>
              <a:cs typeface="Arial" panose="020B0604020202020204" pitchFamily="34" charset="0"/>
            </a:endParaRPr>
          </a:p>
        </p:txBody>
      </p:sp>
      <p:sp>
        <p:nvSpPr>
          <p:cNvPr id="3" name="Rectangle 2"/>
          <p:cNvSpPr/>
          <p:nvPr/>
        </p:nvSpPr>
        <p:spPr>
          <a:xfrm>
            <a:off x="563417" y="2204377"/>
            <a:ext cx="9079347" cy="3785652"/>
          </a:xfrm>
          <a:prstGeom prst="rect">
            <a:avLst/>
          </a:prstGeom>
        </p:spPr>
        <p:txBody>
          <a:bodyPr wrap="square">
            <a:spAutoFit/>
          </a:bodyPr>
          <a:lstStyle/>
          <a:p>
            <a:r>
              <a:rPr lang="en-GB" sz="2000" dirty="0">
                <a:latin typeface="Century Gothic" panose="020B0502020202020204" pitchFamily="34" charset="0"/>
                <a:ea typeface="Calibri" panose="020F0502020204030204" pitchFamily="34" charset="0"/>
                <a:cs typeface="Arial" panose="020B0604020202020204" pitchFamily="34" charset="0"/>
              </a:rPr>
              <a:t>All of our children are aware that they can talk to any adult within the school concerning any aspect of school life.  Our school has adopted the STEP’s approach to behaviour and restorative approaches to ensure that all views are listened to as well as respected.  Children are supported through the lunchtime activities, social skills groups, circle time, PSHCE lessons, emotional literacy sessions and by the use of social stories. We can also ask advice from outside agencies if appropriate.</a:t>
            </a:r>
            <a:endParaRPr lang="en-GB" sz="2000" dirty="0"/>
          </a:p>
          <a:p>
            <a:endParaRPr lang="en-GB" sz="2000" dirty="0">
              <a:latin typeface="Century Gothic" panose="020B0502020202020204" pitchFamily="34" charset="0"/>
              <a:ea typeface="Calibri" panose="020F0502020204030204" pitchFamily="34" charset="0"/>
              <a:cs typeface="Arial" panose="020B0604020202020204" pitchFamily="34" charset="0"/>
            </a:endParaRPr>
          </a:p>
          <a:p>
            <a:r>
              <a:rPr lang="en-GB" sz="2000" dirty="0">
                <a:latin typeface="Century Gothic" panose="020B0502020202020204" pitchFamily="34" charset="0"/>
                <a:ea typeface="Calibri" panose="020F0502020204030204" pitchFamily="34" charset="0"/>
                <a:cs typeface="Arial" panose="020B0604020202020204" pitchFamily="34" charset="0"/>
              </a:rPr>
              <a:t>Benwick provides the children with clear rules, boundaries and clear structure throughout the school, along with rewards which are celebrated in our Friday celebratory assembly.  Visual timetables are displayed so that children know what to expect throughout the day.  </a:t>
            </a:r>
            <a:endParaRPr lang="en-GB" sz="2000" dirty="0"/>
          </a:p>
        </p:txBody>
      </p:sp>
      <p:pic>
        <p:nvPicPr>
          <p:cNvPr id="4" name="Picture 3"/>
          <p:cNvPicPr>
            <a:picLocks noChangeAspect="1"/>
          </p:cNvPicPr>
          <p:nvPr/>
        </p:nvPicPr>
        <p:blipFill>
          <a:blip r:embed="rId2"/>
          <a:stretch>
            <a:fillRect/>
          </a:stretch>
        </p:blipFill>
        <p:spPr>
          <a:xfrm>
            <a:off x="9384145" y="4020126"/>
            <a:ext cx="2837874" cy="2837874"/>
          </a:xfrm>
          <a:prstGeom prst="rect">
            <a:avLst/>
          </a:prstGeom>
        </p:spPr>
      </p:pic>
    </p:spTree>
    <p:extLst>
      <p:ext uri="{BB962C8B-B14F-4D97-AF65-F5344CB8AC3E}">
        <p14:creationId xmlns:p14="http://schemas.microsoft.com/office/powerpoint/2010/main" val="63366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914302" cy="1320800"/>
          </a:xfrm>
        </p:spPr>
        <p:txBody>
          <a:bodyPr/>
          <a:lstStyle/>
          <a:p>
            <a:pPr algn="ctr"/>
            <a:r>
              <a:rPr lang="en-GB" dirty="0">
                <a:solidFill>
                  <a:srgbClr val="7030A0"/>
                </a:solidFill>
              </a:rPr>
              <a:t>What happens when my child moves between classes or moves schools?</a:t>
            </a:r>
          </a:p>
        </p:txBody>
      </p:sp>
      <p:sp>
        <p:nvSpPr>
          <p:cNvPr id="3" name="Content Placeholder 2"/>
          <p:cNvSpPr>
            <a:spLocks noGrp="1"/>
          </p:cNvSpPr>
          <p:nvPr>
            <p:ph idx="1"/>
          </p:nvPr>
        </p:nvSpPr>
        <p:spPr>
          <a:xfrm>
            <a:off x="677334" y="1866526"/>
            <a:ext cx="10276993" cy="4589692"/>
          </a:xfrm>
        </p:spPr>
        <p:txBody>
          <a:bodyPr>
            <a:normAutofit fontScale="92500" lnSpcReduction="20000"/>
          </a:bodyPr>
          <a:lstStyle/>
          <a:p>
            <a:r>
              <a:rPr lang="en-GB" dirty="0">
                <a:latin typeface="Century Gothic" panose="020B0502020202020204" pitchFamily="34" charset="0"/>
              </a:rPr>
              <a:t>We recognise that transitions can be difficult for children particularly for those with SEND and take early steps to ensure that any transition is as smooth as possible.</a:t>
            </a:r>
          </a:p>
          <a:p>
            <a:r>
              <a:rPr lang="en-GB" dirty="0">
                <a:latin typeface="Century Gothic" panose="020B0502020202020204" pitchFamily="34" charset="0"/>
              </a:rPr>
              <a:t>As your child progresses through school, they will continue to receive SEN support.  </a:t>
            </a:r>
          </a:p>
          <a:p>
            <a:r>
              <a:rPr lang="en-GB" dirty="0">
                <a:latin typeface="Century Gothic" panose="020B0502020202020204" pitchFamily="34" charset="0"/>
              </a:rPr>
              <a:t>The teachers will make sure that SEN records are passed from class to class and hold transition meetings to discuss children’s needs.  </a:t>
            </a:r>
          </a:p>
          <a:p>
            <a:r>
              <a:rPr lang="en-GB" dirty="0">
                <a:latin typeface="Century Gothic" panose="020B0502020202020204" pitchFamily="34" charset="0"/>
              </a:rPr>
              <a:t>All children will have the opportunity to visit their new classroom and to meet the new staff that will be working with them.  When moving to secondary school additional transition meetings and visits may take place.</a:t>
            </a:r>
          </a:p>
          <a:p>
            <a:r>
              <a:rPr lang="en-GB" dirty="0">
                <a:latin typeface="Century Gothic" panose="020B0502020202020204" pitchFamily="34" charset="0"/>
              </a:rPr>
              <a:t>The amount of time needed for the visits and familiarisation with staff will be tailored to the individual child’s needs.  </a:t>
            </a:r>
          </a:p>
          <a:p>
            <a:r>
              <a:rPr lang="en-GB" dirty="0">
                <a:latin typeface="Century Gothic" panose="020B0502020202020204" pitchFamily="34" charset="0"/>
              </a:rPr>
              <a:t>If your child is leaving the school, then we will ensure that all your child’s records are transferred to their new school.  </a:t>
            </a:r>
          </a:p>
          <a:p>
            <a:r>
              <a:rPr lang="en-GB" dirty="0">
                <a:latin typeface="Century Gothic" panose="020B0502020202020204" pitchFamily="34" charset="0"/>
              </a:rPr>
              <a:t>If your child joins us part way through their school journey, we would encourage visits to the school prior to starting. We will contact the previous school to ensure that the key information is passed on and that we are fully  informed about your child. Any information received from the previous school will be used by the teacher to identify how to support your child in school and help plan the next steps of your child’s journey.</a:t>
            </a:r>
          </a:p>
        </p:txBody>
      </p:sp>
      <p:pic>
        <p:nvPicPr>
          <p:cNvPr id="4" name="Picture 3"/>
          <p:cNvPicPr>
            <a:picLocks noChangeAspect="1"/>
          </p:cNvPicPr>
          <p:nvPr/>
        </p:nvPicPr>
        <p:blipFill>
          <a:blip r:embed="rId2"/>
          <a:stretch>
            <a:fillRect/>
          </a:stretch>
        </p:blipFill>
        <p:spPr>
          <a:xfrm>
            <a:off x="40025" y="104487"/>
            <a:ext cx="1398444" cy="1762039"/>
          </a:xfrm>
          <a:prstGeom prst="rect">
            <a:avLst/>
          </a:prstGeom>
        </p:spPr>
      </p:pic>
    </p:spTree>
    <p:extLst>
      <p:ext uri="{BB962C8B-B14F-4D97-AF65-F5344CB8AC3E}">
        <p14:creationId xmlns:p14="http://schemas.microsoft.com/office/powerpoint/2010/main" val="910820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36134"/>
          </a:xfrm>
        </p:spPr>
        <p:txBody>
          <a:bodyPr>
            <a:normAutofit fontScale="90000"/>
          </a:bodyPr>
          <a:lstStyle/>
          <a:p>
            <a:r>
              <a:rPr lang="en-GB" dirty="0">
                <a:solidFill>
                  <a:srgbClr val="7030A0"/>
                </a:solidFill>
                <a:ea typeface="Calibri" panose="020F0502020204030204" pitchFamily="34" charset="0"/>
                <a:cs typeface="Arial" panose="020B0604020202020204" pitchFamily="34" charset="0"/>
              </a:rPr>
              <a:t>How does the school evaluate how effective the support is for children with SEND?</a:t>
            </a:r>
            <a:br>
              <a:rPr lang="en-GB" sz="2800" dirty="0">
                <a:solidFill>
                  <a:srgbClr val="7030A0"/>
                </a:solidFill>
                <a:ea typeface="Calibri" panose="020F0502020204030204" pitchFamily="34" charset="0"/>
                <a:cs typeface="Times New Roman" panose="02020603050405020304" pitchFamily="18" charset="0"/>
              </a:rPr>
            </a:br>
            <a:endParaRPr lang="en-GB" dirty="0"/>
          </a:p>
        </p:txBody>
      </p:sp>
      <p:sp>
        <p:nvSpPr>
          <p:cNvPr id="3" name="Rectangle 2"/>
          <p:cNvSpPr/>
          <p:nvPr/>
        </p:nvSpPr>
        <p:spPr>
          <a:xfrm>
            <a:off x="677334" y="2014252"/>
            <a:ext cx="8928484" cy="981423"/>
          </a:xfrm>
          <a:prstGeom prst="rect">
            <a:avLst/>
          </a:prstGeom>
        </p:spPr>
        <p:txBody>
          <a:bodyPr wrap="square">
            <a:spAutoFit/>
          </a:bodyPr>
          <a:lstStyle/>
          <a:p>
            <a:pPr>
              <a:lnSpc>
                <a:spcPct val="107000"/>
              </a:lnSpc>
              <a:spcAft>
                <a:spcPts val="800"/>
              </a:spcAft>
            </a:pPr>
            <a:r>
              <a:rPr lang="en-GB" dirty="0">
                <a:latin typeface="Century Gothic" panose="020B0502020202020204" pitchFamily="34" charset="0"/>
                <a:ea typeface="Calibri" panose="020F0502020204030204" pitchFamily="34" charset="0"/>
                <a:cs typeface="Arial" panose="020B0604020202020204" pitchFamily="34" charset="0"/>
              </a:rPr>
              <a:t>The support for children will be reviewed continuously to ensure that we as a school are meeting the needs of the children.  A number of areas are considered including: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15491" y="2977927"/>
            <a:ext cx="11287125" cy="2781300"/>
          </a:xfrm>
          <a:prstGeom prst="rect">
            <a:avLst/>
          </a:prstGeom>
        </p:spPr>
      </p:pic>
      <p:sp>
        <p:nvSpPr>
          <p:cNvPr id="9" name="Rectangle 8"/>
          <p:cNvSpPr/>
          <p:nvPr/>
        </p:nvSpPr>
        <p:spPr>
          <a:xfrm>
            <a:off x="620374" y="5759227"/>
            <a:ext cx="10877357" cy="923330"/>
          </a:xfrm>
          <a:prstGeom prst="rect">
            <a:avLst/>
          </a:prstGeom>
        </p:spPr>
        <p:txBody>
          <a:bodyPr wrap="square">
            <a:spAutoFit/>
          </a:bodyPr>
          <a:lstStyle/>
          <a:p>
            <a:r>
              <a:rPr lang="en-GB" dirty="0">
                <a:latin typeface="Century Gothic" panose="020B0502020202020204" pitchFamily="34" charset="0"/>
                <a:ea typeface="Calibri" panose="020F0502020204030204" pitchFamily="34" charset="0"/>
                <a:cs typeface="Arial" panose="020B0604020202020204" pitchFamily="34" charset="0"/>
              </a:rPr>
              <a:t>The school produces a Provision map showing any additional support children are receiving, along with the frequency of support and detailing the impact of this.  The SENDCO provides a SEND report to the governing body and regularly meets with the SEND governor.  </a:t>
            </a:r>
            <a:endParaRPr lang="en-GB" dirty="0"/>
          </a:p>
        </p:txBody>
      </p:sp>
    </p:spTree>
    <p:extLst>
      <p:ext uri="{BB962C8B-B14F-4D97-AF65-F5344CB8AC3E}">
        <p14:creationId xmlns:p14="http://schemas.microsoft.com/office/powerpoint/2010/main" val="1203708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664922" cy="1320800"/>
          </a:xfrm>
        </p:spPr>
        <p:txBody>
          <a:bodyPr>
            <a:normAutofit fontScale="90000"/>
          </a:bodyPr>
          <a:lstStyle/>
          <a:p>
            <a:r>
              <a:rPr lang="en-GB" sz="4000" dirty="0">
                <a:solidFill>
                  <a:srgbClr val="7030A0"/>
                </a:solidFill>
              </a:rPr>
              <a:t>Where can I get extra support and advice?</a:t>
            </a:r>
            <a:br>
              <a:rPr lang="en-GB" sz="4000" dirty="0">
                <a:solidFill>
                  <a:srgbClr val="7030A0"/>
                </a:solidFill>
              </a:rPr>
            </a:br>
            <a:r>
              <a:rPr lang="en-GB" dirty="0"/>
              <a:t> </a:t>
            </a:r>
            <a:br>
              <a:rPr lang="en-GB" dirty="0"/>
            </a:br>
            <a:r>
              <a:rPr lang="en-GB" sz="2200" dirty="0">
                <a:solidFill>
                  <a:schemeClr val="accent2"/>
                </a:solidFill>
              </a:rPr>
              <a:t>There are many organisations that will provide support for families with children who have Special educational needs and or disability.</a:t>
            </a:r>
            <a:br>
              <a:rPr lang="en-GB" sz="2200" dirty="0">
                <a:solidFill>
                  <a:schemeClr val="accent2"/>
                </a:solidFill>
              </a:rPr>
            </a:br>
            <a:r>
              <a:rPr lang="en-GB" sz="2200" dirty="0">
                <a:solidFill>
                  <a:schemeClr val="accent2"/>
                </a:solidFill>
              </a:rPr>
              <a:t>                                                                        </a:t>
            </a:r>
            <a:endParaRPr lang="en-GB" dirty="0">
              <a:solidFill>
                <a:schemeClr val="accent2"/>
              </a:solidFill>
            </a:endParaRPr>
          </a:p>
        </p:txBody>
      </p:sp>
      <p:sp>
        <p:nvSpPr>
          <p:cNvPr id="3" name="Content Placeholder 2"/>
          <p:cNvSpPr>
            <a:spLocks noGrp="1"/>
          </p:cNvSpPr>
          <p:nvPr>
            <p:ph idx="1"/>
          </p:nvPr>
        </p:nvSpPr>
        <p:spPr>
          <a:xfrm>
            <a:off x="677334" y="2160589"/>
            <a:ext cx="3774593" cy="3880773"/>
          </a:xfrm>
        </p:spPr>
        <p:txBody>
          <a:bodyPr>
            <a:normAutofit fontScale="92500" lnSpcReduction="20000"/>
          </a:bodyPr>
          <a:lstStyle/>
          <a:p>
            <a:endParaRPr lang="en-GB" dirty="0"/>
          </a:p>
          <a:p>
            <a:pPr marL="0" indent="0" algn="ctr">
              <a:buNone/>
            </a:pPr>
            <a:r>
              <a:rPr lang="en-GB" dirty="0">
                <a:solidFill>
                  <a:srgbClr val="7030A0"/>
                </a:solidFill>
              </a:rPr>
              <a:t>Understanding SEND</a:t>
            </a:r>
          </a:p>
          <a:p>
            <a:r>
              <a:rPr lang="en-GB" dirty="0"/>
              <a:t>SEND Code of Practice 0 to 25</a:t>
            </a:r>
          </a:p>
          <a:p>
            <a:r>
              <a:rPr lang="en-GB" u="sng" dirty="0">
                <a:hlinkClick r:id="rId2"/>
              </a:rPr>
              <a:t>https://www.gov.uk/government/publications/send-code-of-practice-0-to-25</a:t>
            </a:r>
            <a:endParaRPr lang="en-GB" dirty="0"/>
          </a:p>
          <a:p>
            <a:r>
              <a:rPr lang="en-GB" dirty="0"/>
              <a:t> Cambridgeshire County Council’s Local offer which details services available in the Cambridgeshire Area</a:t>
            </a:r>
          </a:p>
          <a:p>
            <a:r>
              <a:rPr lang="en-GB" dirty="0"/>
              <a:t> </a:t>
            </a:r>
            <a:r>
              <a:rPr lang="en-GB" u="sng" dirty="0">
                <a:hlinkClick r:id="rId3"/>
              </a:rPr>
              <a:t>https://www.cambridgeshire.gov.uk/residents/children-and-families/local-offer/about-cambridgeshire-s-local-offer</a:t>
            </a:r>
            <a:endParaRPr lang="en-GB" dirty="0"/>
          </a:p>
          <a:p>
            <a:endParaRPr lang="en-GB" dirty="0"/>
          </a:p>
        </p:txBody>
      </p:sp>
      <p:sp>
        <p:nvSpPr>
          <p:cNvPr id="4" name="Rectangle 3"/>
          <p:cNvSpPr/>
          <p:nvPr/>
        </p:nvSpPr>
        <p:spPr>
          <a:xfrm>
            <a:off x="4849091" y="2890982"/>
            <a:ext cx="3592945" cy="3030894"/>
          </a:xfrm>
          <a:prstGeom prst="rect">
            <a:avLst/>
          </a:prstGeom>
        </p:spPr>
        <p:txBody>
          <a:bodyPr wrap="square">
            <a:spAutoFit/>
          </a:bodyPr>
          <a:lstStyle/>
          <a:p>
            <a:pPr>
              <a:lnSpc>
                <a:spcPct val="107000"/>
              </a:lnSpc>
              <a:spcAft>
                <a:spcPts val="800"/>
              </a:spcAft>
            </a:pPr>
            <a:r>
              <a:rPr lang="en-GB" dirty="0">
                <a:solidFill>
                  <a:srgbClr val="538135"/>
                </a:solidFill>
                <a:latin typeface="Century Gothic" panose="020B0502020202020204" pitchFamily="34" charset="0"/>
                <a:ea typeface="Calibri" panose="020F0502020204030204" pitchFamily="34" charset="0"/>
                <a:cs typeface="Arial" panose="020B0604020202020204" pitchFamily="34" charset="0"/>
              </a:rPr>
              <a:t> </a:t>
            </a:r>
            <a:r>
              <a:rPr lang="en-GB" dirty="0">
                <a:solidFill>
                  <a:srgbClr val="538135"/>
                </a:solidFill>
                <a:latin typeface="+mj-lt"/>
                <a:ea typeface="Calibri" panose="020F0502020204030204" pitchFamily="34" charset="0"/>
                <a:cs typeface="Arial" panose="020B0604020202020204" pitchFamily="34" charset="0"/>
              </a:rPr>
              <a:t>Pinpoint</a:t>
            </a:r>
            <a:endParaRPr lang="en-GB" sz="14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mj-lt"/>
                <a:ea typeface="Calibri" panose="020F0502020204030204" pitchFamily="34" charset="0"/>
                <a:cs typeface="Arial" panose="020B0604020202020204" pitchFamily="34" charset="0"/>
              </a:rPr>
              <a:t>A registered Cambridgeshire charity that provides help and support for parents with children who have special needs.  It is run by parents for parents and gives guidance on services children are entitled to and how to access them.</a:t>
            </a:r>
            <a:endParaRPr lang="en-GB" sz="12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https://www.pinpoint-cambs.org.uk/</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349673" y="2890982"/>
            <a:ext cx="3759199" cy="3919984"/>
          </a:xfrm>
          <a:prstGeom prst="rect">
            <a:avLst/>
          </a:prstGeom>
        </p:spPr>
        <p:txBody>
          <a:bodyPr wrap="square">
            <a:spAutoFit/>
          </a:bodyPr>
          <a:lstStyle/>
          <a:p>
            <a:pPr>
              <a:lnSpc>
                <a:spcPct val="107000"/>
              </a:lnSpc>
              <a:spcAft>
                <a:spcPts val="800"/>
              </a:spcAft>
            </a:pPr>
            <a:r>
              <a:rPr lang="en-GB" sz="1600" dirty="0">
                <a:solidFill>
                  <a:srgbClr val="538135"/>
                </a:solidFill>
                <a:ea typeface="Calibri" panose="020F0502020204030204" pitchFamily="34" charset="0"/>
                <a:cs typeface="Arial" panose="020B0604020202020204" pitchFamily="34" charset="0"/>
              </a:rPr>
              <a:t>SENDIASS – SEND Information, Advice and Support Service</a:t>
            </a:r>
            <a:endParaRPr lang="en-GB" sz="1200" dirty="0">
              <a:ea typeface="Calibri" panose="020F0502020204030204" pitchFamily="34" charset="0"/>
              <a:cs typeface="Times New Roman" panose="02020603050405020304" pitchFamily="18" charset="0"/>
            </a:endParaRPr>
          </a:p>
          <a:p>
            <a:pPr>
              <a:lnSpc>
                <a:spcPct val="107000"/>
              </a:lnSpc>
              <a:spcAft>
                <a:spcPts val="800"/>
              </a:spcAft>
            </a:pPr>
            <a:r>
              <a:rPr lang="en-GB" sz="1600" dirty="0">
                <a:ea typeface="Calibri" panose="020F0502020204030204" pitchFamily="34" charset="0"/>
                <a:cs typeface="Times New Roman" panose="02020603050405020304" pitchFamily="18" charset="0"/>
              </a:rPr>
              <a:t> </a:t>
            </a:r>
            <a:r>
              <a:rPr lang="en-GB" sz="1600" dirty="0">
                <a:ea typeface="Calibri" panose="020F0502020204030204" pitchFamily="34" charset="0"/>
                <a:cs typeface="Arial" panose="020B0604020202020204" pitchFamily="34" charset="0"/>
              </a:rPr>
              <a:t>Offer impartial and confidential information, advice and support to parents who have a child or young person with Special educational needs or a disability.</a:t>
            </a:r>
          </a:p>
          <a:p>
            <a:pPr>
              <a:lnSpc>
                <a:spcPct val="107000"/>
              </a:lnSpc>
              <a:spcAft>
                <a:spcPts val="800"/>
              </a:spcAft>
            </a:pPr>
            <a:r>
              <a:rPr lang="en-GB" u="sng" dirty="0">
                <a:hlinkClick r:id="rId5"/>
              </a:rPr>
              <a:t>https://www.cambridgeshire.gov.uk/residents/children-and-families/local-offer/local-offer-care-and-family-support/send-information-advice-and-support-service-sendiass</a:t>
            </a:r>
            <a:endParaRPr lang="en-GB" sz="1400" dirty="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6"/>
          <a:stretch>
            <a:fillRect/>
          </a:stretch>
        </p:blipFill>
        <p:spPr>
          <a:xfrm>
            <a:off x="6397096" y="2439839"/>
            <a:ext cx="2334970" cy="451143"/>
          </a:xfrm>
          <a:prstGeom prst="rect">
            <a:avLst/>
          </a:prstGeom>
        </p:spPr>
      </p:pic>
    </p:spTree>
    <p:extLst>
      <p:ext uri="{BB962C8B-B14F-4D97-AF65-F5344CB8AC3E}">
        <p14:creationId xmlns:p14="http://schemas.microsoft.com/office/powerpoint/2010/main" val="1843430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6764" y="609599"/>
            <a:ext cx="5523345" cy="5643596"/>
          </a:xfrm>
          <a:prstGeom prst="rect">
            <a:avLst/>
          </a:prstGeom>
        </p:spPr>
        <p:txBody>
          <a:bodyPr wrap="square">
            <a:spAutoFit/>
          </a:bodyPr>
          <a:lstStyle/>
          <a:p>
            <a:pPr>
              <a:lnSpc>
                <a:spcPct val="107000"/>
              </a:lnSpc>
              <a:spcAft>
                <a:spcPts val="800"/>
              </a:spcAft>
            </a:pPr>
            <a:r>
              <a:rPr lang="en-GB" dirty="0">
                <a:solidFill>
                  <a:srgbClr val="538135"/>
                </a:solidFill>
                <a:latin typeface="Century Gothic" panose="020B0502020202020204" pitchFamily="34" charset="0"/>
                <a:ea typeface="Calibri" panose="020F0502020204030204" pitchFamily="34" charset="0"/>
                <a:cs typeface="Arial" panose="020B0604020202020204" pitchFamily="34" charset="0"/>
              </a:rPr>
              <a:t>Early Intervention Family Worker</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entury Gothic" panose="020B0502020202020204" pitchFamily="34" charset="0"/>
                <a:ea typeface="Calibri" panose="020F0502020204030204" pitchFamily="34" charset="0"/>
                <a:cs typeface="Arial" panose="020B0604020202020204" pitchFamily="34" charset="0"/>
              </a:rPr>
              <a:t>Our Family Support Worker offers help with challenging behaviour, establishing routines, raising self-esteem, increasing confidence and improving family relationships. Look out for the regular newsletters in your email box.</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entury Gothic" panose="020B0502020202020204" pitchFamily="34" charset="0"/>
                <a:ea typeface="Calibri" panose="020F0502020204030204" pitchFamily="34" charset="0"/>
                <a:cs typeface="Arial" panose="020B0604020202020204" pitchFamily="34"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entury Gothic" panose="020B0502020202020204" pitchFamily="34" charset="0"/>
                <a:ea typeface="Calibri" panose="020F0502020204030204" pitchFamily="34" charset="0"/>
                <a:cs typeface="Arial" panose="020B0604020202020204" pitchFamily="34" charset="0"/>
              </a:rPr>
              <a:t>Cambridgeshire Early Help Assessment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entury Gothic" panose="020B0502020202020204" pitchFamily="34" charset="0"/>
                <a:ea typeface="Calibri" panose="020F0502020204030204" pitchFamily="34" charset="0"/>
                <a:cs typeface="Arial" panose="020B0604020202020204" pitchFamily="34" charset="0"/>
              </a:rPr>
              <a:t>Sometimes it is difficult to know exactly what help you and your child need.  In these cases, the Cambridgeshire Early Help Assessment is an ideal tool to help.  It is a way of identifying whether a child needs extra support and working out the best way to</a:t>
            </a:r>
            <a:r>
              <a:rPr lang="en-GB" dirty="0">
                <a:latin typeface="Arial" panose="020B0604020202020204" pitchFamily="34" charset="0"/>
                <a:ea typeface="Calibri" panose="020F0502020204030204" pitchFamily="34" charset="0"/>
              </a:rPr>
              <a:t> provide that support.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https://www.cambridgeshire.gov.uk/residents/children-and-families/parenting-and-family-support/providing-children-and-family-services-how-we-work/early-help-assessments</a:t>
            </a:r>
            <a:endParaRPr lang="en-GB" dirty="0"/>
          </a:p>
        </p:txBody>
      </p:sp>
      <p:pic>
        <p:nvPicPr>
          <p:cNvPr id="3" name="Picture 2"/>
          <p:cNvPicPr>
            <a:picLocks noChangeAspect="1"/>
          </p:cNvPicPr>
          <p:nvPr/>
        </p:nvPicPr>
        <p:blipFill>
          <a:blip r:embed="rId3"/>
          <a:stretch>
            <a:fillRect/>
          </a:stretch>
        </p:blipFill>
        <p:spPr>
          <a:xfrm rot="378312">
            <a:off x="7351858" y="858982"/>
            <a:ext cx="3606510" cy="5194588"/>
          </a:xfrm>
          <a:prstGeom prst="rect">
            <a:avLst/>
          </a:prstGeom>
        </p:spPr>
      </p:pic>
    </p:spTree>
    <p:extLst>
      <p:ext uri="{BB962C8B-B14F-4D97-AF65-F5344CB8AC3E}">
        <p14:creationId xmlns:p14="http://schemas.microsoft.com/office/powerpoint/2010/main" val="1003483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8329660" cy="1646302"/>
          </a:xfrm>
        </p:spPr>
        <p:txBody>
          <a:bodyPr/>
          <a:lstStyle/>
          <a:p>
            <a:pPr algn="ctr"/>
            <a:r>
              <a:rPr lang="en-GB" dirty="0">
                <a:solidFill>
                  <a:schemeClr val="accent2"/>
                </a:solidFill>
              </a:rPr>
              <a:t>Home and school working together</a:t>
            </a:r>
          </a:p>
        </p:txBody>
      </p:sp>
      <p:sp>
        <p:nvSpPr>
          <p:cNvPr id="3" name="Subtitle 2"/>
          <p:cNvSpPr>
            <a:spLocks noGrp="1"/>
          </p:cNvSpPr>
          <p:nvPr>
            <p:ph type="subTitle" idx="1"/>
          </p:nvPr>
        </p:nvSpPr>
        <p:spPr/>
        <p:txBody>
          <a:bodyPr>
            <a:normAutofit/>
          </a:bodyPr>
          <a:lstStyle/>
          <a:p>
            <a:pPr algn="ctr"/>
            <a:r>
              <a:rPr lang="en-GB" sz="4400" dirty="0">
                <a:solidFill>
                  <a:schemeClr val="accent2">
                    <a:lumMod val="50000"/>
                  </a:schemeClr>
                </a:solidFill>
                <a:latin typeface="Kristen ITC" panose="03050502040202030202" pitchFamily="66" charset="0"/>
              </a:rPr>
              <a:t>‘Together we can’</a:t>
            </a:r>
          </a:p>
        </p:txBody>
      </p:sp>
      <p:pic>
        <p:nvPicPr>
          <p:cNvPr id="4" name="Picture 3"/>
          <p:cNvPicPr>
            <a:picLocks noChangeAspect="1"/>
          </p:cNvPicPr>
          <p:nvPr/>
        </p:nvPicPr>
        <p:blipFill>
          <a:blip r:embed="rId2"/>
          <a:stretch>
            <a:fillRect/>
          </a:stretch>
        </p:blipFill>
        <p:spPr>
          <a:xfrm>
            <a:off x="4710908" y="195385"/>
            <a:ext cx="2114765" cy="1877877"/>
          </a:xfrm>
          <a:prstGeom prst="rect">
            <a:avLst/>
          </a:prstGeom>
        </p:spPr>
      </p:pic>
      <p:pic>
        <p:nvPicPr>
          <p:cNvPr id="5" name="Picture 4"/>
          <p:cNvPicPr>
            <a:picLocks noChangeAspect="1"/>
          </p:cNvPicPr>
          <p:nvPr/>
        </p:nvPicPr>
        <p:blipFill>
          <a:blip r:embed="rId3"/>
          <a:stretch>
            <a:fillRect/>
          </a:stretch>
        </p:blipFill>
        <p:spPr>
          <a:xfrm>
            <a:off x="3640901" y="5000621"/>
            <a:ext cx="3942976" cy="1393027"/>
          </a:xfrm>
          <a:prstGeom prst="rect">
            <a:avLst/>
          </a:prstGeom>
        </p:spPr>
      </p:pic>
    </p:spTree>
    <p:extLst>
      <p:ext uri="{BB962C8B-B14F-4D97-AF65-F5344CB8AC3E}">
        <p14:creationId xmlns:p14="http://schemas.microsoft.com/office/powerpoint/2010/main" val="792345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417" y="461818"/>
            <a:ext cx="10187709" cy="3821046"/>
          </a:xfrm>
          <a:prstGeom prst="rect">
            <a:avLst/>
          </a:prstGeom>
        </p:spPr>
        <p:txBody>
          <a:bodyPr wrap="square">
            <a:spAutoFit/>
          </a:bodyPr>
          <a:lstStyle/>
          <a:p>
            <a:pPr algn="ctr">
              <a:lnSpc>
                <a:spcPct val="107000"/>
              </a:lnSpc>
              <a:spcAft>
                <a:spcPts val="800"/>
              </a:spcAft>
            </a:pPr>
            <a:r>
              <a:rPr lang="en-GB" sz="4400" dirty="0">
                <a:solidFill>
                  <a:srgbClr val="7030A0"/>
                </a:solidFill>
                <a:latin typeface="+mj-lt"/>
                <a:ea typeface="Calibri" panose="020F0502020204030204" pitchFamily="34" charset="0"/>
                <a:cs typeface="Arial" panose="020B0604020202020204" pitchFamily="34" charset="0"/>
              </a:rPr>
              <a:t>What happens if I’m not happy with the support my child is receiving?</a:t>
            </a:r>
            <a:endParaRPr lang="en-GB" sz="3600" dirty="0">
              <a:solidFill>
                <a:srgbClr val="7030A0"/>
              </a:solidFill>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a:latin typeface="Century Gothic" panose="020B0502020202020204" pitchFamily="34" charset="0"/>
                <a:ea typeface="Calibri" panose="020F0502020204030204" pitchFamily="34" charset="0"/>
                <a:cs typeface="Arial" panose="020B0604020202020204" pitchFamily="34" charset="0"/>
              </a:rPr>
              <a:t>At Benwick Primary School, we aim to work in partnership with parents/carers to ensure that a joint approach is in place to meet your child’s needs.  Any complaints regarding SEND provision should initially be discussed with the child’s class teacher, SENDCO or raised with the Head Teacher.  If a satisfactory outcome cannot be agreed, you should follow the steps outlined in the School’s Complaint Procedures Policy document, which is available in the school office and on the website.</a:t>
            </a:r>
            <a:endParaRPr lang="en-GB" dirty="0"/>
          </a:p>
        </p:txBody>
      </p:sp>
      <p:pic>
        <p:nvPicPr>
          <p:cNvPr id="3" name="Picture 2"/>
          <p:cNvPicPr>
            <a:picLocks noChangeAspect="1"/>
          </p:cNvPicPr>
          <p:nvPr/>
        </p:nvPicPr>
        <p:blipFill>
          <a:blip r:embed="rId2"/>
          <a:stretch>
            <a:fillRect/>
          </a:stretch>
        </p:blipFill>
        <p:spPr>
          <a:xfrm>
            <a:off x="4340684" y="4199914"/>
            <a:ext cx="2993395" cy="2658086"/>
          </a:xfrm>
          <a:prstGeom prst="rect">
            <a:avLst/>
          </a:prstGeom>
        </p:spPr>
      </p:pic>
    </p:spTree>
    <p:extLst>
      <p:ext uri="{BB962C8B-B14F-4D97-AF65-F5344CB8AC3E}">
        <p14:creationId xmlns:p14="http://schemas.microsoft.com/office/powerpoint/2010/main" val="135839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681018"/>
          </a:xfrm>
        </p:spPr>
        <p:txBody>
          <a:bodyPr>
            <a:noAutofit/>
          </a:bodyPr>
          <a:lstStyle/>
          <a:p>
            <a:pPr algn="ctr"/>
            <a:r>
              <a:rPr lang="en-GB" sz="2800" dirty="0">
                <a:solidFill>
                  <a:srgbClr val="7030A0"/>
                </a:solidFill>
                <a:latin typeface="Century Gothic" panose="020B0502020202020204" pitchFamily="34" charset="0"/>
              </a:rPr>
              <a:t>The school </a:t>
            </a:r>
            <a:r>
              <a:rPr lang="en-GB" sz="2800" dirty="0" err="1">
                <a:solidFill>
                  <a:srgbClr val="7030A0"/>
                </a:solidFill>
                <a:latin typeface="Century Gothic" panose="020B0502020202020204" pitchFamily="34" charset="0"/>
              </a:rPr>
              <a:t>SENDCo</a:t>
            </a:r>
            <a:r>
              <a:rPr lang="en-GB" sz="2800" dirty="0">
                <a:solidFill>
                  <a:srgbClr val="7030A0"/>
                </a:solidFill>
                <a:latin typeface="Century Gothic" panose="020B0502020202020204" pitchFamily="34" charset="0"/>
              </a:rPr>
              <a:t> is Mrs Amy Nicholson-Smith</a:t>
            </a:r>
            <a:br>
              <a:rPr lang="en-GB" sz="2800" dirty="0">
                <a:solidFill>
                  <a:srgbClr val="7030A0"/>
                </a:solidFill>
                <a:latin typeface="Century Gothic" panose="020B0502020202020204" pitchFamily="34" charset="0"/>
              </a:rPr>
            </a:br>
            <a:r>
              <a:rPr lang="en-GB" sz="2800" dirty="0">
                <a:solidFill>
                  <a:srgbClr val="7030A0"/>
                </a:solidFill>
                <a:latin typeface="Century Gothic" panose="020B0502020202020204" pitchFamily="34" charset="0"/>
              </a:rPr>
              <a:t>Tel: 01354 677 266</a:t>
            </a:r>
            <a:br>
              <a:rPr lang="en-GB" sz="2800" dirty="0">
                <a:solidFill>
                  <a:srgbClr val="7030A0"/>
                </a:solidFill>
                <a:latin typeface="Century Gothic" panose="020B0502020202020204" pitchFamily="34" charset="0"/>
              </a:rPr>
            </a:br>
            <a:r>
              <a:rPr lang="en-GB" sz="2800" dirty="0">
                <a:solidFill>
                  <a:srgbClr val="7030A0"/>
                </a:solidFill>
                <a:latin typeface="Century Gothic" panose="020B0502020202020204" pitchFamily="34" charset="0"/>
              </a:rPr>
              <a:t>Email: SEND@benwick.cambs.sch.uk</a:t>
            </a:r>
            <a:br>
              <a:rPr lang="en-GB" sz="2800" dirty="0">
                <a:latin typeface="Century Gothic" panose="020B0502020202020204" pitchFamily="34" charset="0"/>
              </a:rPr>
            </a:br>
            <a:endParaRPr lang="en-GB" sz="2800" dirty="0">
              <a:latin typeface="Century Gothic" panose="020B0502020202020204" pitchFamily="34" charset="0"/>
            </a:endParaRPr>
          </a:p>
        </p:txBody>
      </p:sp>
      <p:sp>
        <p:nvSpPr>
          <p:cNvPr id="3" name="Content Placeholder 2"/>
          <p:cNvSpPr>
            <a:spLocks noGrp="1"/>
          </p:cNvSpPr>
          <p:nvPr>
            <p:ph idx="1"/>
          </p:nvPr>
        </p:nvSpPr>
        <p:spPr>
          <a:xfrm>
            <a:off x="677334" y="2595418"/>
            <a:ext cx="9685866" cy="3999346"/>
          </a:xfrm>
        </p:spPr>
        <p:txBody>
          <a:bodyPr>
            <a:normAutofit fontScale="85000" lnSpcReduction="20000"/>
          </a:bodyPr>
          <a:lstStyle/>
          <a:p>
            <a:r>
              <a:rPr lang="en-US" sz="2200" b="1" dirty="0" err="1">
                <a:solidFill>
                  <a:schemeClr val="accent2">
                    <a:lumMod val="75000"/>
                  </a:schemeClr>
                </a:solidFill>
                <a:latin typeface="Century Gothic" panose="020B0502020202020204" pitchFamily="34" charset="0"/>
              </a:rPr>
              <a:t>Benwick</a:t>
            </a:r>
            <a:r>
              <a:rPr lang="en-US" sz="2200" b="1" dirty="0">
                <a:solidFill>
                  <a:schemeClr val="accent2">
                    <a:lumMod val="75000"/>
                  </a:schemeClr>
                </a:solidFill>
                <a:latin typeface="Century Gothic" panose="020B0502020202020204" pitchFamily="34" charset="0"/>
              </a:rPr>
              <a:t> Primary School </a:t>
            </a:r>
            <a:r>
              <a:rPr lang="en-US" sz="2200" dirty="0">
                <a:latin typeface="Century Gothic" panose="020B0502020202020204" pitchFamily="34" charset="0"/>
              </a:rPr>
              <a:t>aims to provide high standards of teaching and learning in an environment where each child is valued as an individual and encouraged to achieve their potential. We have high aspirations and expectations for children with SEND. We want to support children to be confident and happy. </a:t>
            </a:r>
          </a:p>
          <a:p>
            <a:r>
              <a:rPr lang="en-US" sz="2200" dirty="0">
                <a:latin typeface="Century Gothic" panose="020B0502020202020204" pitchFamily="34" charset="0"/>
              </a:rPr>
              <a:t>At </a:t>
            </a:r>
            <a:r>
              <a:rPr lang="en-US" sz="2200" dirty="0" err="1">
                <a:latin typeface="Century Gothic" panose="020B0502020202020204" pitchFamily="34" charset="0"/>
              </a:rPr>
              <a:t>Benwick</a:t>
            </a:r>
            <a:r>
              <a:rPr lang="en-US" sz="2200" dirty="0">
                <a:latin typeface="Century Gothic" panose="020B0502020202020204" pitchFamily="34" charset="0"/>
              </a:rPr>
              <a:t> we believe that all children should have access to a broad, balanced and relevant curriculum which is differentiated to meet the needs of individuals. Extra-curricular activities and after school clubs are accessible for children with SEND. Children with SEND work alongside their classmates as part of everyday school life. We are always happy to meet with parents if they wish to discuss the individual needs of their child. The school will always aim to involve the child in their educational discussions where age appropriate.  For example, children having an input into their Annual Review (EHCP students) and the progress towards their outcomes; the provision we would like to make for them in class and discussing personal areas of interest in order to use these as a hook to personalize their learning.</a:t>
            </a:r>
          </a:p>
          <a:p>
            <a:endParaRPr lang="en-GB"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9903034" y="157017"/>
            <a:ext cx="2102585" cy="1867061"/>
          </a:xfrm>
          <a:prstGeom prst="rect">
            <a:avLst/>
          </a:prstGeom>
        </p:spPr>
      </p:pic>
    </p:spTree>
    <p:extLst>
      <p:ext uri="{BB962C8B-B14F-4D97-AF65-F5344CB8AC3E}">
        <p14:creationId xmlns:p14="http://schemas.microsoft.com/office/powerpoint/2010/main" val="1520240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7030A0"/>
                </a:solidFill>
              </a:rPr>
              <a:t>As a school we provide a… </a:t>
            </a:r>
          </a:p>
        </p:txBody>
      </p:sp>
      <p:sp>
        <p:nvSpPr>
          <p:cNvPr id="3" name="Content Placeholder 2"/>
          <p:cNvSpPr>
            <a:spLocks noGrp="1"/>
          </p:cNvSpPr>
          <p:nvPr>
            <p:ph idx="1"/>
          </p:nvPr>
        </p:nvSpPr>
        <p:spPr>
          <a:xfrm>
            <a:off x="677333" y="1376219"/>
            <a:ext cx="11237575" cy="4665144"/>
          </a:xfrm>
        </p:spPr>
        <p:txBody>
          <a:bodyPr>
            <a:normAutofit/>
          </a:bodyPr>
          <a:lstStyle/>
          <a:p>
            <a:pPr lvl="0"/>
            <a:r>
              <a:rPr lang="en-GB" sz="2000" dirty="0">
                <a:latin typeface="Century Gothic" panose="020B0502020202020204" pitchFamily="34" charset="0"/>
              </a:rPr>
              <a:t>Welcoming, safe, caring, nurturing calm learning environment.</a:t>
            </a:r>
          </a:p>
          <a:p>
            <a:pPr lvl="0"/>
            <a:r>
              <a:rPr lang="en-GB" sz="2000" dirty="0">
                <a:latin typeface="Century Gothic" panose="020B0502020202020204" pitchFamily="34" charset="0"/>
              </a:rPr>
              <a:t>Stimulating learning environment</a:t>
            </a:r>
          </a:p>
          <a:p>
            <a:pPr lvl="0"/>
            <a:r>
              <a:rPr lang="en-GB" sz="2000" dirty="0">
                <a:latin typeface="Century Gothic" panose="020B0502020202020204" pitchFamily="34" charset="0"/>
              </a:rPr>
              <a:t>High quality teaching for all</a:t>
            </a:r>
          </a:p>
          <a:p>
            <a:pPr lvl="0"/>
            <a:r>
              <a:rPr lang="en-GB" sz="2000" dirty="0">
                <a:latin typeface="Century Gothic" panose="020B0502020202020204" pitchFamily="34" charset="0"/>
              </a:rPr>
              <a:t>Creative experiences and opportunities</a:t>
            </a:r>
          </a:p>
          <a:p>
            <a:pPr lvl="0"/>
            <a:r>
              <a:rPr lang="en-GB" sz="2000" dirty="0">
                <a:latin typeface="Century Gothic" panose="020B0502020202020204" pitchFamily="34" charset="0"/>
              </a:rPr>
              <a:t>Restorative practice</a:t>
            </a:r>
          </a:p>
          <a:p>
            <a:pPr lvl="0"/>
            <a:r>
              <a:rPr lang="en-GB" sz="2000" dirty="0">
                <a:latin typeface="Century Gothic" panose="020B0502020202020204" pitchFamily="34" charset="0"/>
              </a:rPr>
              <a:t>Therapeutically Thinking behaviour policy</a:t>
            </a:r>
          </a:p>
          <a:p>
            <a:pPr lvl="0"/>
            <a:r>
              <a:rPr lang="en-GB" sz="2000" dirty="0">
                <a:latin typeface="Century Gothic" panose="020B0502020202020204" pitchFamily="34" charset="0"/>
              </a:rPr>
              <a:t>Support for the whole family</a:t>
            </a:r>
          </a:p>
          <a:p>
            <a:r>
              <a:rPr lang="en-GB" sz="2000" dirty="0">
                <a:latin typeface="Century Gothic" panose="020B0502020202020204" pitchFamily="34" charset="0"/>
              </a:rPr>
              <a:t>Commitment to teamwork and enriching the lives of </a:t>
            </a:r>
          </a:p>
          <a:p>
            <a:pPr marL="0" indent="0">
              <a:buNone/>
            </a:pPr>
            <a:r>
              <a:rPr lang="en-GB" sz="2000" dirty="0">
                <a:latin typeface="Century Gothic" panose="020B0502020202020204" pitchFamily="34" charset="0"/>
              </a:rPr>
              <a:t>the children</a:t>
            </a:r>
          </a:p>
        </p:txBody>
      </p:sp>
      <p:pic>
        <p:nvPicPr>
          <p:cNvPr id="5" name="Picture 4"/>
          <p:cNvPicPr>
            <a:picLocks noChangeAspect="1"/>
          </p:cNvPicPr>
          <p:nvPr/>
        </p:nvPicPr>
        <p:blipFill>
          <a:blip r:embed="rId2"/>
          <a:stretch>
            <a:fillRect/>
          </a:stretch>
        </p:blipFill>
        <p:spPr>
          <a:xfrm>
            <a:off x="8010054" y="3897745"/>
            <a:ext cx="4181946" cy="2960255"/>
          </a:xfrm>
          <a:prstGeom prst="rect">
            <a:avLst/>
          </a:prstGeom>
        </p:spPr>
      </p:pic>
    </p:spTree>
    <p:extLst>
      <p:ext uri="{BB962C8B-B14F-4D97-AF65-F5344CB8AC3E}">
        <p14:creationId xmlns:p14="http://schemas.microsoft.com/office/powerpoint/2010/main" val="159632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39622"/>
            <a:ext cx="3854528" cy="1278466"/>
          </a:xfrm>
        </p:spPr>
        <p:txBody>
          <a:bodyPr>
            <a:noAutofit/>
          </a:bodyPr>
          <a:lstStyle/>
          <a:p>
            <a:pPr algn="ctr"/>
            <a:r>
              <a:rPr lang="en-GB" sz="4400" dirty="0">
                <a:solidFill>
                  <a:srgbClr val="7030A0"/>
                </a:solidFill>
                <a:latin typeface="Century Gothic" panose="020B0502020202020204" pitchFamily="34" charset="0"/>
              </a:rPr>
              <a:t>The local offer</a:t>
            </a:r>
          </a:p>
        </p:txBody>
      </p:sp>
      <p:sp>
        <p:nvSpPr>
          <p:cNvPr id="3" name="Content Placeholder 2"/>
          <p:cNvSpPr>
            <a:spLocks noGrp="1"/>
          </p:cNvSpPr>
          <p:nvPr>
            <p:ph idx="1"/>
          </p:nvPr>
        </p:nvSpPr>
        <p:spPr>
          <a:xfrm>
            <a:off x="4760461" y="514924"/>
            <a:ext cx="6434012" cy="5526437"/>
          </a:xfrm>
        </p:spPr>
        <p:txBody>
          <a:bodyPr>
            <a:normAutofit/>
          </a:bodyPr>
          <a:lstStyle/>
          <a:p>
            <a:r>
              <a:rPr lang="en-GB" sz="2400" dirty="0">
                <a:latin typeface="Century Gothic" panose="020B0502020202020204" pitchFamily="34" charset="0"/>
              </a:rPr>
              <a:t>The local authority is required to regularly publish and review this information. You can access the local offer at:</a:t>
            </a:r>
          </a:p>
          <a:p>
            <a:pPr marL="0" indent="0" algn="ctr">
              <a:buNone/>
            </a:pPr>
            <a:r>
              <a:rPr lang="en-GB" sz="2400" dirty="0">
                <a:solidFill>
                  <a:schemeClr val="accent2">
                    <a:lumMod val="50000"/>
                  </a:schemeClr>
                </a:solidFill>
                <a:latin typeface="Century Gothic" panose="020B0502020202020204" pitchFamily="34" charset="0"/>
                <a:hlinkClick r:id="rId2"/>
              </a:rPr>
              <a:t>www.cambridgeshire.gov.uk</a:t>
            </a:r>
            <a:r>
              <a:rPr lang="en-GB" sz="2400" dirty="0">
                <a:solidFill>
                  <a:schemeClr val="accent2">
                    <a:lumMod val="50000"/>
                  </a:schemeClr>
                </a:solidFill>
                <a:latin typeface="Century Gothic" panose="020B0502020202020204" pitchFamily="34" charset="0"/>
              </a:rPr>
              <a:t> </a:t>
            </a:r>
          </a:p>
          <a:p>
            <a:pPr marL="0" indent="0" algn="ctr">
              <a:buNone/>
            </a:pPr>
            <a:endParaRPr lang="en-GB" sz="2400" dirty="0">
              <a:latin typeface="Century Gothic" panose="020B0502020202020204" pitchFamily="34" charset="0"/>
            </a:endParaRPr>
          </a:p>
          <a:p>
            <a:pPr marL="0" indent="0" algn="ctr">
              <a:buNone/>
            </a:pPr>
            <a:r>
              <a:rPr lang="en-GB" sz="2400" dirty="0">
                <a:latin typeface="Century Gothic" panose="020B0502020202020204" pitchFamily="34" charset="0"/>
              </a:rPr>
              <a:t>SENDIASS can also support parents of children with SEND further.</a:t>
            </a:r>
          </a:p>
        </p:txBody>
      </p:sp>
      <p:sp>
        <p:nvSpPr>
          <p:cNvPr id="4" name="Text Placeholder 3"/>
          <p:cNvSpPr>
            <a:spLocks noGrp="1"/>
          </p:cNvSpPr>
          <p:nvPr>
            <p:ph type="body" sz="half" idx="2"/>
          </p:nvPr>
        </p:nvSpPr>
        <p:spPr>
          <a:xfrm>
            <a:off x="677334" y="1985819"/>
            <a:ext cx="3854528" cy="3375700"/>
          </a:xfrm>
        </p:spPr>
        <p:txBody>
          <a:bodyPr>
            <a:normAutofit fontScale="92500"/>
          </a:bodyPr>
          <a:lstStyle/>
          <a:p>
            <a:r>
              <a:rPr lang="en-GB" sz="2400" dirty="0">
                <a:latin typeface="Century Gothic" panose="020B0502020202020204" pitchFamily="34" charset="0"/>
              </a:rPr>
              <a:t>The local offer is a opening to information from Education, health and social care about the provision and services that are available for children and young people aged 0-25 who have SEND and their families.</a:t>
            </a:r>
          </a:p>
        </p:txBody>
      </p:sp>
      <p:pic>
        <p:nvPicPr>
          <p:cNvPr id="6" name="Picture 5"/>
          <p:cNvPicPr>
            <a:picLocks noChangeAspect="1"/>
          </p:cNvPicPr>
          <p:nvPr/>
        </p:nvPicPr>
        <p:blipFill>
          <a:blip r:embed="rId3"/>
          <a:stretch>
            <a:fillRect/>
          </a:stretch>
        </p:blipFill>
        <p:spPr>
          <a:xfrm>
            <a:off x="4421461" y="4961212"/>
            <a:ext cx="3938357" cy="1396105"/>
          </a:xfrm>
          <a:prstGeom prst="rect">
            <a:avLst/>
          </a:prstGeom>
        </p:spPr>
      </p:pic>
    </p:spTree>
    <p:extLst>
      <p:ext uri="{BB962C8B-B14F-4D97-AF65-F5344CB8AC3E}">
        <p14:creationId xmlns:p14="http://schemas.microsoft.com/office/powerpoint/2010/main" val="217277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7030A0"/>
                </a:solidFill>
              </a:rPr>
              <a:t>Other support available is…</a:t>
            </a:r>
          </a:p>
        </p:txBody>
      </p:sp>
      <p:sp>
        <p:nvSpPr>
          <p:cNvPr id="3" name="Text Placeholder 2"/>
          <p:cNvSpPr>
            <a:spLocks noGrp="1"/>
          </p:cNvSpPr>
          <p:nvPr>
            <p:ph type="body" idx="1"/>
          </p:nvPr>
        </p:nvSpPr>
        <p:spPr>
          <a:xfrm>
            <a:off x="546436" y="1584395"/>
            <a:ext cx="4185623" cy="576262"/>
          </a:xfrm>
        </p:spPr>
        <p:txBody>
          <a:bodyPr/>
          <a:lstStyle/>
          <a:p>
            <a:pPr algn="ctr"/>
            <a:r>
              <a:rPr lang="en-GB" sz="3200" b="1" dirty="0">
                <a:solidFill>
                  <a:schemeClr val="accent2">
                    <a:lumMod val="50000"/>
                  </a:schemeClr>
                </a:solidFill>
                <a:latin typeface="Century Gothic" panose="020B0502020202020204" pitchFamily="34" charset="0"/>
              </a:rPr>
              <a:t>Medical</a:t>
            </a:r>
          </a:p>
        </p:txBody>
      </p:sp>
      <p:sp>
        <p:nvSpPr>
          <p:cNvPr id="4" name="Content Placeholder 3"/>
          <p:cNvSpPr>
            <a:spLocks noGrp="1"/>
          </p:cNvSpPr>
          <p:nvPr>
            <p:ph sz="half" idx="2"/>
          </p:nvPr>
        </p:nvSpPr>
        <p:spPr>
          <a:xfrm>
            <a:off x="546436" y="2256954"/>
            <a:ext cx="4185623" cy="3304117"/>
          </a:xfrm>
        </p:spPr>
        <p:txBody>
          <a:bodyPr>
            <a:noAutofit/>
          </a:bodyPr>
          <a:lstStyle/>
          <a:p>
            <a:r>
              <a:rPr lang="en-GB" sz="2000" dirty="0">
                <a:latin typeface="Century Gothic" panose="020B0502020202020204" pitchFamily="34" charset="0"/>
              </a:rPr>
              <a:t>Community Paediatrician</a:t>
            </a:r>
          </a:p>
          <a:p>
            <a:r>
              <a:rPr lang="en-GB" sz="2000" dirty="0">
                <a:latin typeface="Century Gothic" panose="020B0502020202020204" pitchFamily="34" charset="0"/>
              </a:rPr>
              <a:t>Speech and language therapy</a:t>
            </a:r>
          </a:p>
          <a:p>
            <a:r>
              <a:rPr lang="en-GB" sz="2000" dirty="0">
                <a:latin typeface="Century Gothic" panose="020B0502020202020204" pitchFamily="34" charset="0"/>
              </a:rPr>
              <a:t>School nurse</a:t>
            </a:r>
          </a:p>
          <a:p>
            <a:r>
              <a:rPr lang="en-GB" sz="2000" dirty="0">
                <a:latin typeface="Century Gothic" panose="020B0502020202020204" pitchFamily="34" charset="0"/>
              </a:rPr>
              <a:t>Emotional health and wellbeing service</a:t>
            </a:r>
          </a:p>
          <a:p>
            <a:r>
              <a:rPr lang="en-GB" sz="2000" dirty="0">
                <a:latin typeface="Century Gothic" panose="020B0502020202020204" pitchFamily="34" charset="0"/>
              </a:rPr>
              <a:t>CAMHS</a:t>
            </a:r>
          </a:p>
          <a:p>
            <a:r>
              <a:rPr lang="en-GB" sz="2000" dirty="0">
                <a:latin typeface="Century Gothic" panose="020B0502020202020204" pitchFamily="34" charset="0"/>
              </a:rPr>
              <a:t>Occupational therapy</a:t>
            </a:r>
          </a:p>
          <a:p>
            <a:r>
              <a:rPr lang="en-GB" sz="2000" dirty="0">
                <a:latin typeface="Century Gothic" panose="020B0502020202020204" pitchFamily="34" charset="0"/>
              </a:rPr>
              <a:t>Physiotherapy</a:t>
            </a:r>
          </a:p>
          <a:p>
            <a:r>
              <a:rPr lang="en-GB" sz="2000" dirty="0">
                <a:latin typeface="Century Gothic" panose="020B0502020202020204" pitchFamily="34" charset="0"/>
              </a:rPr>
              <a:t>Hearing support</a:t>
            </a:r>
          </a:p>
        </p:txBody>
      </p:sp>
      <p:sp>
        <p:nvSpPr>
          <p:cNvPr id="5" name="Text Placeholder 4"/>
          <p:cNvSpPr>
            <a:spLocks noGrp="1"/>
          </p:cNvSpPr>
          <p:nvPr>
            <p:ph type="body" sz="quarter" idx="3"/>
          </p:nvPr>
        </p:nvSpPr>
        <p:spPr>
          <a:xfrm>
            <a:off x="5088384" y="1680692"/>
            <a:ext cx="4185618" cy="576262"/>
          </a:xfrm>
        </p:spPr>
        <p:txBody>
          <a:bodyPr/>
          <a:lstStyle/>
          <a:p>
            <a:pPr algn="ctr"/>
            <a:r>
              <a:rPr lang="en-GB" sz="3200" b="1" dirty="0">
                <a:solidFill>
                  <a:schemeClr val="accent2">
                    <a:lumMod val="50000"/>
                  </a:schemeClr>
                </a:solidFill>
                <a:latin typeface="Century Gothic" panose="020B0502020202020204" pitchFamily="34" charset="0"/>
              </a:rPr>
              <a:t>Professional service</a:t>
            </a:r>
          </a:p>
        </p:txBody>
      </p:sp>
      <p:sp>
        <p:nvSpPr>
          <p:cNvPr id="6" name="Content Placeholder 5"/>
          <p:cNvSpPr>
            <a:spLocks noGrp="1"/>
          </p:cNvSpPr>
          <p:nvPr>
            <p:ph sz="quarter" idx="4"/>
          </p:nvPr>
        </p:nvSpPr>
        <p:spPr>
          <a:xfrm>
            <a:off x="5088384" y="2406515"/>
            <a:ext cx="4185617" cy="3304117"/>
          </a:xfrm>
        </p:spPr>
        <p:txBody>
          <a:bodyPr>
            <a:normAutofit fontScale="77500" lnSpcReduction="20000"/>
          </a:bodyPr>
          <a:lstStyle/>
          <a:p>
            <a:r>
              <a:rPr lang="en-GB" sz="2000" dirty="0">
                <a:latin typeface="Century Gothic" panose="020B0502020202020204" pitchFamily="34" charset="0"/>
              </a:rPr>
              <a:t>Educational Psychologist</a:t>
            </a:r>
          </a:p>
          <a:p>
            <a:r>
              <a:rPr lang="en-GB" sz="2000" dirty="0">
                <a:latin typeface="Century Gothic" panose="020B0502020202020204" pitchFamily="34" charset="0"/>
              </a:rPr>
              <a:t>Specialist Teaching Team</a:t>
            </a:r>
          </a:p>
          <a:p>
            <a:r>
              <a:rPr lang="en-GB" sz="2000" dirty="0">
                <a:latin typeface="Century Gothic" panose="020B0502020202020204" pitchFamily="34" charset="0"/>
              </a:rPr>
              <a:t>Statutory Assessment Team</a:t>
            </a:r>
          </a:p>
          <a:p>
            <a:r>
              <a:rPr lang="en-GB" sz="2000" dirty="0">
                <a:latin typeface="Century Gothic" panose="020B0502020202020204" pitchFamily="34" charset="0"/>
              </a:rPr>
              <a:t>Mental Health Team </a:t>
            </a:r>
          </a:p>
          <a:p>
            <a:r>
              <a:rPr lang="en-GB" sz="2000" dirty="0">
                <a:latin typeface="Century Gothic" panose="020B0502020202020204" pitchFamily="34" charset="0"/>
              </a:rPr>
              <a:t>Social care</a:t>
            </a:r>
          </a:p>
          <a:p>
            <a:r>
              <a:rPr lang="en-GB" sz="2000" dirty="0">
                <a:latin typeface="Century Gothic" panose="020B0502020202020204" pitchFamily="34" charset="0"/>
              </a:rPr>
              <a:t>Sensory Services</a:t>
            </a:r>
          </a:p>
          <a:p>
            <a:r>
              <a:rPr lang="en-GB" sz="2000" dirty="0">
                <a:latin typeface="Century Gothic" panose="020B0502020202020204" pitchFamily="34" charset="0"/>
              </a:rPr>
              <a:t>Virtual School (CLA)</a:t>
            </a:r>
          </a:p>
          <a:p>
            <a:r>
              <a:rPr lang="en-GB" sz="2000" dirty="0">
                <a:latin typeface="Century Gothic" panose="020B0502020202020204" pitchFamily="34" charset="0"/>
              </a:rPr>
              <a:t>Counselling</a:t>
            </a:r>
          </a:p>
          <a:p>
            <a:r>
              <a:rPr lang="en-GB" sz="2000" dirty="0">
                <a:latin typeface="Century Gothic" panose="020B0502020202020204" pitchFamily="34" charset="0"/>
              </a:rPr>
              <a:t>Bereavement </a:t>
            </a:r>
          </a:p>
          <a:p>
            <a:r>
              <a:rPr lang="en-GB" sz="2000" dirty="0">
                <a:latin typeface="Century Gothic" panose="020B0502020202020204" pitchFamily="34" charset="0"/>
              </a:rPr>
              <a:t>Pinpoint </a:t>
            </a:r>
          </a:p>
        </p:txBody>
      </p:sp>
      <p:pic>
        <p:nvPicPr>
          <p:cNvPr id="7" name="Picture 6"/>
          <p:cNvPicPr>
            <a:picLocks noChangeAspect="1"/>
          </p:cNvPicPr>
          <p:nvPr/>
        </p:nvPicPr>
        <p:blipFill>
          <a:blip r:embed="rId2"/>
          <a:stretch>
            <a:fillRect/>
          </a:stretch>
        </p:blipFill>
        <p:spPr>
          <a:xfrm>
            <a:off x="7880928" y="5439497"/>
            <a:ext cx="4114800" cy="1114425"/>
          </a:xfrm>
          <a:prstGeom prst="rect">
            <a:avLst/>
          </a:prstGeom>
        </p:spPr>
      </p:pic>
    </p:spTree>
    <p:extLst>
      <p:ext uri="{BB962C8B-B14F-4D97-AF65-F5344CB8AC3E}">
        <p14:creationId xmlns:p14="http://schemas.microsoft.com/office/powerpoint/2010/main" val="2365698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0292" y="395971"/>
            <a:ext cx="11304836" cy="6143374"/>
          </a:xfrm>
          <a:prstGeom prst="rect">
            <a:avLst/>
          </a:prstGeom>
        </p:spPr>
      </p:pic>
    </p:spTree>
    <p:extLst>
      <p:ext uri="{BB962C8B-B14F-4D97-AF65-F5344CB8AC3E}">
        <p14:creationId xmlns:p14="http://schemas.microsoft.com/office/powerpoint/2010/main" val="1566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solidFill>
                  <a:srgbClr val="7030A0"/>
                </a:solidFill>
                <a:latin typeface="Century Gothic" panose="020B0502020202020204" pitchFamily="34" charset="0"/>
              </a:rPr>
              <a:t>Who should I contact if I think my child has Special Educational Needs?</a:t>
            </a:r>
            <a:br>
              <a:rPr lang="en-GB" sz="2400" dirty="0">
                <a:solidFill>
                  <a:srgbClr val="7030A0"/>
                </a:solidFill>
                <a:latin typeface="Century Gothic" panose="020B0502020202020204" pitchFamily="34" charset="0"/>
              </a:rPr>
            </a:br>
            <a:endParaRPr lang="en-GB" sz="2400" dirty="0">
              <a:solidFill>
                <a:srgbClr val="7030A0"/>
              </a:solidFill>
              <a:latin typeface="Century Gothic" panose="020B0502020202020204" pitchFamily="34" charset="0"/>
            </a:endParaRPr>
          </a:p>
        </p:txBody>
      </p:sp>
      <p:sp>
        <p:nvSpPr>
          <p:cNvPr id="3" name="Content Placeholder 2"/>
          <p:cNvSpPr>
            <a:spLocks noGrp="1"/>
          </p:cNvSpPr>
          <p:nvPr>
            <p:ph idx="1"/>
          </p:nvPr>
        </p:nvSpPr>
        <p:spPr>
          <a:xfrm>
            <a:off x="5153890" y="514924"/>
            <a:ext cx="5264727" cy="5526437"/>
          </a:xfrm>
        </p:spPr>
        <p:txBody>
          <a:bodyPr>
            <a:normAutofit/>
          </a:bodyPr>
          <a:lstStyle/>
          <a:p>
            <a:pPr marL="0" indent="0">
              <a:buNone/>
            </a:pPr>
            <a:r>
              <a:rPr lang="en-GB" dirty="0"/>
              <a:t> </a:t>
            </a:r>
          </a:p>
          <a:p>
            <a:pPr marL="0" indent="0">
              <a:buNone/>
            </a:pPr>
            <a:r>
              <a:rPr lang="en-GB" dirty="0">
                <a:latin typeface="Century Gothic" panose="020B0502020202020204" pitchFamily="34" charset="0"/>
              </a:rPr>
              <a:t>If you have any concerns about your child’s education you should always speak to your child’s teacher in the first instance.  Your child’s teacher knows your child very well and will be able to discuss any concerns with you.  They will discuss with you your child’s strengths and difficulties, consider their progress over time and in comparison to their peers.  Parents’ consultations and our open door policy mean that a teacher will usually approach you with concerns before you approach them.  </a:t>
            </a:r>
          </a:p>
          <a:p>
            <a:pPr marL="0" indent="0">
              <a:buNone/>
            </a:pPr>
            <a:r>
              <a:rPr lang="en-GB" dirty="0">
                <a:latin typeface="Century Gothic" panose="020B0502020202020204" pitchFamily="34" charset="0"/>
              </a:rPr>
              <a:t>However, if this is not the case, you are always welcome to arrange a time to chat with your child’s teacher or to the </a:t>
            </a:r>
            <a:r>
              <a:rPr lang="en-GB" dirty="0" err="1">
                <a:latin typeface="Century Gothic" panose="020B0502020202020204" pitchFamily="34" charset="0"/>
              </a:rPr>
              <a:t>SENDCo</a:t>
            </a:r>
            <a:r>
              <a:rPr lang="en-GB" dirty="0">
                <a:latin typeface="Century Gothic" panose="020B0502020202020204" pitchFamily="34" charset="0"/>
              </a:rPr>
              <a:t> about your child. </a:t>
            </a:r>
          </a:p>
        </p:txBody>
      </p:sp>
      <p:sp>
        <p:nvSpPr>
          <p:cNvPr id="4" name="Text Placeholder 3"/>
          <p:cNvSpPr>
            <a:spLocks noGrp="1"/>
          </p:cNvSpPr>
          <p:nvPr>
            <p:ph type="body" sz="half" idx="2"/>
          </p:nvPr>
        </p:nvSpPr>
        <p:spPr/>
        <p:txBody>
          <a:bodyPr>
            <a:normAutofit/>
          </a:bodyPr>
          <a:lstStyle/>
          <a:p>
            <a:pPr marL="285750" indent="-285750">
              <a:buFont typeface="Wingdings" panose="05000000000000000000" pitchFamily="2" charset="2"/>
              <a:buChar char="Ø"/>
            </a:pPr>
            <a:r>
              <a:rPr lang="en-GB" sz="2000" dirty="0">
                <a:latin typeface="Century Gothic" panose="020B0502020202020204" pitchFamily="34" charset="0"/>
              </a:rPr>
              <a:t>Class teacher</a:t>
            </a:r>
          </a:p>
          <a:p>
            <a:pPr marL="285750" indent="-285750">
              <a:buFont typeface="Wingdings" panose="05000000000000000000" pitchFamily="2" charset="2"/>
              <a:buChar char="Ø"/>
            </a:pPr>
            <a:r>
              <a:rPr lang="en-GB" sz="2000" dirty="0" err="1">
                <a:latin typeface="Century Gothic" panose="020B0502020202020204" pitchFamily="34" charset="0"/>
              </a:rPr>
              <a:t>SENDCo</a:t>
            </a:r>
            <a:endParaRPr lang="en-GB" sz="2000" dirty="0">
              <a:latin typeface="Century Gothic" panose="020B0502020202020204" pitchFamily="34" charset="0"/>
            </a:endParaRPr>
          </a:p>
          <a:p>
            <a:pPr marL="285750" indent="-285750">
              <a:buFont typeface="Wingdings" panose="05000000000000000000" pitchFamily="2" charset="2"/>
              <a:buChar char="Ø"/>
            </a:pPr>
            <a:r>
              <a:rPr lang="en-GB" sz="2000" dirty="0" err="1">
                <a:latin typeface="Century Gothic" panose="020B0502020202020204" pitchFamily="34" charset="0"/>
              </a:rPr>
              <a:t>Headteacher</a:t>
            </a:r>
            <a:endParaRPr lang="en-GB" sz="2000" dirty="0">
              <a:latin typeface="Century Gothic" panose="020B0502020202020204" pitchFamily="34" charset="0"/>
            </a:endParaRPr>
          </a:p>
          <a:p>
            <a:pPr marL="285750" indent="-285750">
              <a:buFont typeface="Wingdings" panose="05000000000000000000" pitchFamily="2" charset="2"/>
              <a:buChar char="Ø"/>
            </a:pPr>
            <a:r>
              <a:rPr lang="en-GB" sz="2000" dirty="0">
                <a:latin typeface="Century Gothic" panose="020B0502020202020204" pitchFamily="34" charset="0"/>
              </a:rPr>
              <a:t>Governors</a:t>
            </a:r>
          </a:p>
        </p:txBody>
      </p:sp>
      <p:pic>
        <p:nvPicPr>
          <p:cNvPr id="5" name="Picture 4"/>
          <p:cNvPicPr>
            <a:picLocks noChangeAspect="1"/>
          </p:cNvPicPr>
          <p:nvPr/>
        </p:nvPicPr>
        <p:blipFill>
          <a:blip r:embed="rId2"/>
          <a:stretch>
            <a:fillRect/>
          </a:stretch>
        </p:blipFill>
        <p:spPr>
          <a:xfrm>
            <a:off x="904519" y="4781420"/>
            <a:ext cx="3938357" cy="1396105"/>
          </a:xfrm>
          <a:prstGeom prst="rect">
            <a:avLst/>
          </a:prstGeom>
        </p:spPr>
      </p:pic>
    </p:spTree>
    <p:extLst>
      <p:ext uri="{BB962C8B-B14F-4D97-AF65-F5344CB8AC3E}">
        <p14:creationId xmlns:p14="http://schemas.microsoft.com/office/powerpoint/2010/main" val="371066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solidFill>
                  <a:srgbClr val="7030A0"/>
                </a:solidFill>
              </a:rPr>
              <a:t>What types of SEN support is available from my child’s school?</a:t>
            </a:r>
            <a:br>
              <a:rPr lang="en-GB" dirty="0">
                <a:solidFill>
                  <a:srgbClr val="7030A0"/>
                </a:solidFill>
              </a:rPr>
            </a:br>
            <a:endParaRPr lang="en-GB" dirty="0">
              <a:solidFill>
                <a:srgbClr val="7030A0"/>
              </a:solidFill>
            </a:endParaRPr>
          </a:p>
        </p:txBody>
      </p:sp>
      <p:sp>
        <p:nvSpPr>
          <p:cNvPr id="3" name="Content Placeholder 2"/>
          <p:cNvSpPr>
            <a:spLocks noGrp="1"/>
          </p:cNvSpPr>
          <p:nvPr>
            <p:ph idx="1"/>
          </p:nvPr>
        </p:nvSpPr>
        <p:spPr>
          <a:xfrm>
            <a:off x="677333" y="2160589"/>
            <a:ext cx="9316411" cy="4295629"/>
          </a:xfrm>
        </p:spPr>
        <p:txBody>
          <a:bodyPr>
            <a:normAutofit fontScale="92500" lnSpcReduction="20000"/>
          </a:bodyPr>
          <a:lstStyle/>
          <a:p>
            <a:r>
              <a:rPr lang="en-GB" sz="2000" b="1" dirty="0">
                <a:solidFill>
                  <a:srgbClr val="7030A0"/>
                </a:solidFill>
                <a:latin typeface="Century Gothic" panose="020B0502020202020204" pitchFamily="34" charset="0"/>
              </a:rPr>
              <a:t>High Quality First Teaching – </a:t>
            </a:r>
            <a:r>
              <a:rPr lang="en-GB" sz="2000" dirty="0">
                <a:solidFill>
                  <a:schemeClr val="tx1"/>
                </a:solidFill>
                <a:latin typeface="Century Gothic" panose="020B0502020202020204" pitchFamily="34" charset="0"/>
              </a:rPr>
              <a:t>this is the classroom learning which includes well differentiated work to match the needs of all learners including specific strategies as identified by the class teacher or as advised by the </a:t>
            </a:r>
            <a:r>
              <a:rPr lang="en-GB" sz="2000" dirty="0" err="1">
                <a:solidFill>
                  <a:schemeClr val="tx1"/>
                </a:solidFill>
                <a:latin typeface="Century Gothic" panose="020B0502020202020204" pitchFamily="34" charset="0"/>
              </a:rPr>
              <a:t>SENDCo</a:t>
            </a:r>
            <a:r>
              <a:rPr lang="en-GB" sz="2000" dirty="0">
                <a:solidFill>
                  <a:schemeClr val="tx1"/>
                </a:solidFill>
                <a:latin typeface="Century Gothic" panose="020B0502020202020204" pitchFamily="34" charset="0"/>
              </a:rPr>
              <a:t>.</a:t>
            </a:r>
          </a:p>
          <a:p>
            <a:r>
              <a:rPr lang="en-GB" sz="2000" b="1" dirty="0">
                <a:solidFill>
                  <a:srgbClr val="7030A0"/>
                </a:solidFill>
                <a:latin typeface="Century Gothic" panose="020B0502020202020204" pitchFamily="34" charset="0"/>
              </a:rPr>
              <a:t>In class support – </a:t>
            </a:r>
            <a:r>
              <a:rPr lang="en-GB" sz="2000" dirty="0">
                <a:solidFill>
                  <a:schemeClr val="tx1"/>
                </a:solidFill>
                <a:latin typeface="Century Gothic" panose="020B0502020202020204" pitchFamily="34" charset="0"/>
              </a:rPr>
              <a:t>small group work supported by the teacher or teaching assistant within lessons.</a:t>
            </a:r>
          </a:p>
          <a:p>
            <a:r>
              <a:rPr lang="en-GB" sz="2000" b="1" dirty="0">
                <a:solidFill>
                  <a:srgbClr val="7030A0"/>
                </a:solidFill>
                <a:latin typeface="Century Gothic" panose="020B0502020202020204" pitchFamily="34" charset="0"/>
              </a:rPr>
              <a:t>Specialist equipment – </a:t>
            </a:r>
            <a:r>
              <a:rPr lang="en-GB" sz="2000" dirty="0">
                <a:solidFill>
                  <a:schemeClr val="tx1"/>
                </a:solidFill>
                <a:latin typeface="Century Gothic" panose="020B0502020202020204" pitchFamily="34" charset="0"/>
              </a:rPr>
              <a:t>sometimes specialist equipment is supplied by school under the direction of the </a:t>
            </a:r>
            <a:r>
              <a:rPr lang="en-GB" sz="2000" dirty="0" err="1">
                <a:solidFill>
                  <a:schemeClr val="tx1"/>
                </a:solidFill>
                <a:latin typeface="Century Gothic" panose="020B0502020202020204" pitchFamily="34" charset="0"/>
              </a:rPr>
              <a:t>SENDCo</a:t>
            </a:r>
            <a:r>
              <a:rPr lang="en-GB" sz="2000" dirty="0">
                <a:solidFill>
                  <a:schemeClr val="tx1"/>
                </a:solidFill>
                <a:latin typeface="Century Gothic" panose="020B0502020202020204" pitchFamily="34" charset="0"/>
              </a:rPr>
              <a:t>. This may include pencil grips, fiddle toys or wobble cushions. </a:t>
            </a:r>
            <a:endParaRPr lang="en-GB" sz="2000" b="1" dirty="0">
              <a:solidFill>
                <a:srgbClr val="7030A0"/>
              </a:solidFill>
              <a:latin typeface="Century Gothic" panose="020B0502020202020204" pitchFamily="34" charset="0"/>
            </a:endParaRPr>
          </a:p>
          <a:p>
            <a:r>
              <a:rPr lang="en-GB" sz="2000" b="1" dirty="0">
                <a:solidFill>
                  <a:srgbClr val="7030A0"/>
                </a:solidFill>
                <a:latin typeface="Century Gothic" panose="020B0502020202020204" pitchFamily="34" charset="0"/>
              </a:rPr>
              <a:t>Interventions –</a:t>
            </a:r>
            <a:r>
              <a:rPr lang="en-GB" sz="2000" dirty="0">
                <a:solidFill>
                  <a:srgbClr val="7030A0"/>
                </a:solidFill>
                <a:latin typeface="Century Gothic" panose="020B0502020202020204" pitchFamily="34" charset="0"/>
              </a:rPr>
              <a:t> </a:t>
            </a:r>
            <a:r>
              <a:rPr lang="en-GB" sz="2000" dirty="0">
                <a:solidFill>
                  <a:schemeClr val="tx1"/>
                </a:solidFill>
                <a:latin typeface="Century Gothic" panose="020B0502020202020204" pitchFamily="34" charset="0"/>
              </a:rPr>
              <a:t>these can be in small groups or 1:1 with a child. They usually take place outside of lessons and run by a Teaching Assistant. These groups will be supervised by the Class Teacher.</a:t>
            </a:r>
          </a:p>
          <a:p>
            <a:r>
              <a:rPr lang="en-GB" sz="2000" b="1" dirty="0">
                <a:solidFill>
                  <a:srgbClr val="7030A0"/>
                </a:solidFill>
                <a:latin typeface="Century Gothic" panose="020B0502020202020204" pitchFamily="34" charset="0"/>
              </a:rPr>
              <a:t>Specialist work – </a:t>
            </a:r>
            <a:r>
              <a:rPr lang="en-GB" sz="2000" dirty="0">
                <a:solidFill>
                  <a:schemeClr val="tx1"/>
                </a:solidFill>
                <a:latin typeface="Century Gothic" panose="020B0502020202020204" pitchFamily="34" charset="0"/>
              </a:rPr>
              <a:t>undertaken by outside professionals such as Speech and Language Therapists (SALT), specialist teaching team practitioners or physiotherapy. </a:t>
            </a:r>
          </a:p>
        </p:txBody>
      </p:sp>
    </p:spTree>
    <p:extLst>
      <p:ext uri="{BB962C8B-B14F-4D97-AF65-F5344CB8AC3E}">
        <p14:creationId xmlns:p14="http://schemas.microsoft.com/office/powerpoint/2010/main" val="229945434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163</TotalTime>
  <Words>2366</Words>
  <Application>Microsoft Office PowerPoint</Application>
  <PresentationFormat>Widescreen</PresentationFormat>
  <Paragraphs>117</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Century Gothic</vt:lpstr>
      <vt:lpstr>Kristen ITC</vt:lpstr>
      <vt:lpstr>Times New Roman</vt:lpstr>
      <vt:lpstr>Trebuchet MS</vt:lpstr>
      <vt:lpstr>Wingdings</vt:lpstr>
      <vt:lpstr>Wingdings 3</vt:lpstr>
      <vt:lpstr>Facet</vt:lpstr>
      <vt:lpstr>Special Educational Needs and Disabilities (SEND)</vt:lpstr>
      <vt:lpstr>Home and school working together</vt:lpstr>
      <vt:lpstr>The school SENDCo is Mrs Amy Nicholson-Smith Tel: 01354 677 266 Email: SEND@benwick.cambs.sch.uk </vt:lpstr>
      <vt:lpstr>As a school we provide a… </vt:lpstr>
      <vt:lpstr>The local offer</vt:lpstr>
      <vt:lpstr>Other support available is…</vt:lpstr>
      <vt:lpstr>PowerPoint Presentation</vt:lpstr>
      <vt:lpstr>Who should I contact if I think my child has Special Educational Needs? </vt:lpstr>
      <vt:lpstr>What types of SEN support is available from my child’s school? </vt:lpstr>
      <vt:lpstr>How will the school know if my child has Special Educational Needs? </vt:lpstr>
      <vt:lpstr>What kinds of Special Educational Needs can the school help my child with? </vt:lpstr>
      <vt:lpstr>How will the child themselves be involved with discussions? </vt:lpstr>
      <vt:lpstr>How will the school measure the progress of my child?</vt:lpstr>
      <vt:lpstr>Who will be involved in helping my child? </vt:lpstr>
      <vt:lpstr>PowerPoint Presentation</vt:lpstr>
      <vt:lpstr>What happens when my child moves between classes or moves schools?</vt:lpstr>
      <vt:lpstr>How does the school evaluate how effective the support is for children with SEND? </vt:lpstr>
      <vt:lpstr>Where can I get extra support and advice?   There are many organisations that will provide support for families with children who have Special educational needs and or disability.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Educational Needs and Disabilities (SEND)</dc:title>
  <dc:creator>Karen Piper</dc:creator>
  <cp:lastModifiedBy>Clare Talbot</cp:lastModifiedBy>
  <cp:revision>23</cp:revision>
  <dcterms:created xsi:type="dcterms:W3CDTF">2022-08-25T15:38:49Z</dcterms:created>
  <dcterms:modified xsi:type="dcterms:W3CDTF">2024-01-23T07:54:15Z</dcterms:modified>
</cp:coreProperties>
</file>